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7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EFF29"/>
    <a:srgbClr val="FF29FF"/>
    <a:srgbClr val="FF99FF"/>
    <a:srgbClr val="FFFFFF"/>
    <a:srgbClr val="007033"/>
    <a:srgbClr val="C33A1F"/>
    <a:srgbClr val="003635"/>
    <a:srgbClr val="D6370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2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15" y="1880422"/>
            <a:ext cx="8251724" cy="179192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29FF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195" y="3694472"/>
            <a:ext cx="8288592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320201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482213"/>
            <a:ext cx="8246070" cy="338010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01" y="598265"/>
            <a:ext cx="682029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155" y="1408470"/>
            <a:ext cx="6843252" cy="330214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2937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2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076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16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076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16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64" y="165419"/>
            <a:ext cx="5013119" cy="2081524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CeliacPlus</a:t>
            </a:r>
            <a:r>
              <a:rPr lang="en-US" sz="2800" b="1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Nutrition-Based Mobile Phone Application for the Management of Celiac </a:t>
            </a:r>
            <a:r>
              <a:rPr lang="en-US" sz="2800" b="1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sz="2800" b="1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92" y="2507708"/>
            <a:ext cx="8045245" cy="1958608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Presentation by: </a:t>
            </a:r>
          </a:p>
          <a:p>
            <a:r>
              <a:rPr lang="en-US" sz="2600" b="1" dirty="0" smtClean="0"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Maryam </a:t>
            </a:r>
            <a:r>
              <a:rPr lang="en-US" sz="2600" b="1" dirty="0" err="1" smtClean="0"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Ekramzadeh</a:t>
            </a:r>
            <a:endParaRPr lang="en-US" sz="2600" dirty="0" smtClean="0">
              <a:solidFill>
                <a:srgbClr val="FF99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Assistant Professor of Nutritional Sciences</a:t>
            </a:r>
          </a:p>
          <a:p>
            <a:r>
              <a:rPr lang="en-US" sz="1600" dirty="0" smtClean="0"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Clinical Nutrition</a:t>
            </a:r>
          </a:p>
          <a:p>
            <a:r>
              <a:rPr lang="en-US" sz="1600" dirty="0" smtClean="0"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 of Nutrition and Food Sciences</a:t>
            </a:r>
          </a:p>
          <a:p>
            <a:r>
              <a:rPr lang="en-US" sz="1600" dirty="0" smtClean="0"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Shiraz University of Medical Sciences, Shiraz, Iran</a:t>
            </a:r>
            <a:endParaRPr lang="en-US" sz="1600" dirty="0">
              <a:solidFill>
                <a:srgbClr val="FF99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96" y="0"/>
            <a:ext cx="3094696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80" y="0"/>
            <a:ext cx="3209116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47" y="0"/>
            <a:ext cx="3080965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5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99" y="55138"/>
            <a:ext cx="3154401" cy="5125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0" y="0"/>
            <a:ext cx="3087815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75" y="0"/>
            <a:ext cx="3210971" cy="5180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46" y="55139"/>
            <a:ext cx="306905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27" y="117171"/>
            <a:ext cx="3016689" cy="5019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6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5" y="47728"/>
            <a:ext cx="3030965" cy="5054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2" y="179203"/>
            <a:ext cx="2943951" cy="4922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5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61" y="0"/>
            <a:ext cx="3179402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89" y="55139"/>
            <a:ext cx="3187022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6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53" y="64329"/>
            <a:ext cx="3104821" cy="4996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0" y="100097"/>
            <a:ext cx="2963247" cy="4960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443" y="683121"/>
            <a:ext cx="6820294" cy="72534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software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provide consumers with easy-to-understand nutrition information, FAQs, and practical tips for the disease management and also support the selection of GF choices when shopping or cooking food.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2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Conclusion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86" y="1819610"/>
            <a:ext cx="8246070" cy="32173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be a potentially helpful approach in empowering patients to acquire self-care abilities and ensure overall gut health.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3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9232" y="1286593"/>
            <a:ext cx="7884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algn="ctr"/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Saeed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Sherafatmanesh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Bakhshi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Najmeh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Maayeshi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Naser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Honar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Manoosh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Mehrabi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Maryam </a:t>
            </a:r>
            <a:r>
              <a:rPr lang="en-US" sz="2400" dirty="0" err="1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Ekramzadeh</a:t>
            </a:r>
            <a:r>
              <a:rPr lang="en-US" sz="2400" dirty="0">
                <a:solidFill>
                  <a:srgbClr val="9E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7947" y="2531571"/>
            <a:ext cx="6171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Shiraz International </a:t>
            </a:r>
            <a:r>
              <a:rPr lang="en-US" sz="2800" b="1" dirty="0" err="1">
                <a:solidFill>
                  <a:srgbClr val="92D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mHealth</a:t>
            </a:r>
            <a:r>
              <a:rPr lang="en-US" sz="2800" b="1" dirty="0">
                <a:solidFill>
                  <a:srgbClr val="92D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Congress</a:t>
            </a:r>
          </a:p>
          <a:p>
            <a:pPr algn="ctr"/>
            <a:r>
              <a:rPr lang="en-US" sz="2800" b="1" dirty="0">
                <a:solidFill>
                  <a:srgbClr val="92D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SIM Congress</a:t>
            </a:r>
          </a:p>
          <a:p>
            <a:pPr algn="ctr"/>
            <a:r>
              <a:rPr lang="en-US" sz="2800" b="1" dirty="0">
                <a:solidFill>
                  <a:srgbClr val="92D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February 16-18, 2021 </a:t>
            </a:r>
          </a:p>
          <a:p>
            <a:pPr algn="ctr"/>
            <a:r>
              <a:rPr lang="en-US" sz="2800" b="1" dirty="0">
                <a:solidFill>
                  <a:srgbClr val="92D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Shiraz University of Medical Sciences, Shiraz, Iran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5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Background</a:t>
            </a:r>
            <a:endParaRPr lang="en-US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7" y="2665085"/>
            <a:ext cx="8246070" cy="2169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Celiac </a:t>
            </a:r>
            <a:r>
              <a:rPr lang="en-US" dirty="0">
                <a:latin typeface="Garamond" panose="02020404030301010803" pitchFamily="18" charset="0"/>
              </a:rPr>
              <a:t>disease (CD) is the most recognized inflammatory small intestine disorder that occurs as a result of an immune response to ingested gluten proteins of wheat, barley, and rye in genetically predisposed individuals.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0" y="1194693"/>
            <a:ext cx="2069441" cy="1470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2600" dirty="0">
                <a:solidFill>
                  <a:prstClr val="white"/>
                </a:solidFill>
                <a:latin typeface="Garamond" panose="02020404030301010803" pitchFamily="18" charset="0"/>
              </a:rPr>
              <a:t>Adhering to a strict gluten-free (GF) diet is required to be assured of nutritional sufficiency and prompt healing the CD manifestations. Therefore, regarding the popularization of mobile technologies, using mobile health (</a:t>
            </a:r>
            <a:r>
              <a:rPr lang="en-US" sz="2600" dirty="0" err="1">
                <a:solidFill>
                  <a:prstClr val="white"/>
                </a:solidFill>
                <a:latin typeface="Garamond" panose="02020404030301010803" pitchFamily="18" charset="0"/>
              </a:rPr>
              <a:t>mHealth</a:t>
            </a:r>
            <a:r>
              <a:rPr lang="en-US" sz="2600" dirty="0">
                <a:solidFill>
                  <a:prstClr val="white"/>
                </a:solidFill>
                <a:latin typeface="Garamond" panose="02020404030301010803" pitchFamily="18" charset="0"/>
              </a:rPr>
              <a:t>) applications provide a favored opportunity to encourage patient interest in personal nutrition education and disease symptomatology.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26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9342" y="97413"/>
            <a:ext cx="6820294" cy="72534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8283" y="1015490"/>
            <a:ext cx="6738124" cy="369513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goal of our study was to develop a Persian-language smartphone application 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CeliacPlus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sz="3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user-centered design for individuals with CD, to improve adherence to GF diet and enhance patients` knowledge.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C00"/>
                </a:solidFill>
                <a:effectLst/>
              </a:rPr>
              <a:t>Material and Methods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was a developmental-applied study which involved three phases of analysis, design, and development.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first, a scientific review was performed on existing CD related mobile applications. Also, celiac patients were consulted to realize their preferences, barriers, and facilitators in the use of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Then, the main learning menu of C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designed based on the collected information. Eventually, the final version of C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developed under the supervision of the team consists of nutritionists, gastroenterologist and expert app developers.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3" y="542206"/>
            <a:ext cx="2788366" cy="4516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8" y="667604"/>
            <a:ext cx="2687582" cy="4322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77" y="696432"/>
            <a:ext cx="2655897" cy="4293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72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13" y="13785"/>
            <a:ext cx="3048836" cy="520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12" y="13785"/>
            <a:ext cx="2866529" cy="5129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5"/>
            <a:ext cx="3218413" cy="5157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2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248" y="0"/>
            <a:ext cx="28933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89" y="0"/>
            <a:ext cx="3072445" cy="5129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15" y="-1"/>
            <a:ext cx="3119790" cy="5129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(16:9)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 Zar</vt:lpstr>
      <vt:lpstr>Calibri</vt:lpstr>
      <vt:lpstr>Constantia</vt:lpstr>
      <vt:lpstr>Garamond</vt:lpstr>
      <vt:lpstr>Times New Roman</vt:lpstr>
      <vt:lpstr>Office Theme</vt:lpstr>
      <vt:lpstr>CeliacPlus: A Nutrition-Based Mobile Phone Application for the Management of Celiac Disease</vt:lpstr>
      <vt:lpstr>PowerPoint Presentation</vt:lpstr>
      <vt:lpstr>                        Background</vt:lpstr>
      <vt:lpstr>PowerPoint Presentation</vt:lpstr>
      <vt:lpstr>Objective</vt:lpstr>
      <vt:lpstr>Material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            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2021-02-07T06:04:03Z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639AE832-0C5F-4FCD-BFAE-DC495218709E</vt:lpwstr>
  </property>
  <property fmtid="{D5CDD505-2E9C-101B-9397-08002B2CF9AE}" pid="3" name="ArticulatePath">
    <vt:lpwstr>160762-applications-template-16x9</vt:lpwstr>
  </property>
</Properties>
</file>