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sldIdLst>
    <p:sldId id="261" r:id="rId2"/>
    <p:sldId id="257" r:id="rId3"/>
    <p:sldId id="381" r:id="rId4"/>
    <p:sldId id="337" r:id="rId5"/>
    <p:sldId id="338" r:id="rId6"/>
    <p:sldId id="394" r:id="rId7"/>
    <p:sldId id="395" r:id="rId8"/>
    <p:sldId id="397" r:id="rId9"/>
    <p:sldId id="398" r:id="rId10"/>
    <p:sldId id="344" r:id="rId11"/>
    <p:sldId id="345" r:id="rId12"/>
    <p:sldId id="347" r:id="rId13"/>
    <p:sldId id="399" r:id="rId14"/>
    <p:sldId id="400" r:id="rId15"/>
    <p:sldId id="401" r:id="rId16"/>
    <p:sldId id="348" r:id="rId17"/>
    <p:sldId id="385" r:id="rId18"/>
    <p:sldId id="386" r:id="rId19"/>
    <p:sldId id="388" r:id="rId20"/>
    <p:sldId id="389" r:id="rId21"/>
    <p:sldId id="351" r:id="rId22"/>
    <p:sldId id="352" r:id="rId23"/>
    <p:sldId id="380" r:id="rId24"/>
    <p:sldId id="382" r:id="rId25"/>
    <p:sldId id="383" r:id="rId26"/>
    <p:sldId id="384" r:id="rId27"/>
    <p:sldId id="390" r:id="rId28"/>
    <p:sldId id="391" r:id="rId29"/>
    <p:sldId id="374" r:id="rId30"/>
    <p:sldId id="373" r:id="rId31"/>
    <p:sldId id="375" r:id="rId32"/>
    <p:sldId id="376" r:id="rId33"/>
    <p:sldId id="357" r:id="rId34"/>
    <p:sldId id="360" r:id="rId35"/>
    <p:sldId id="361" r:id="rId36"/>
    <p:sldId id="362" r:id="rId37"/>
    <p:sldId id="392" r:id="rId38"/>
    <p:sldId id="363" r:id="rId39"/>
    <p:sldId id="393" r:id="rId40"/>
    <p:sldId id="368" r:id="rId41"/>
    <p:sldId id="366" r:id="rId42"/>
    <p:sldId id="369" r:id="rId43"/>
    <p:sldId id="370" r:id="rId44"/>
    <p:sldId id="371" r:id="rId45"/>
    <p:sldId id="324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66CC"/>
    <a:srgbClr val="D99B01"/>
    <a:srgbClr val="CC0099"/>
    <a:srgbClr val="FF9900"/>
    <a:srgbClr val="00698A"/>
    <a:srgbClr val="FF67AC"/>
    <a:srgbClr val="FFDC47"/>
    <a:srgbClr val="5EEC3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6" autoAdjust="0"/>
  </p:normalViewPr>
  <p:slideViewPr>
    <p:cSldViewPr>
      <p:cViewPr varScale="1">
        <p:scale>
          <a:sx n="110" d="100"/>
          <a:sy n="110" d="100"/>
        </p:scale>
        <p:origin x="80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1723-7A94-46AF-9D9E-0C9FCC433136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E5925-9A40-45FB-891B-3C745457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5925-9A40-45FB-891B-3C7454578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5925-9A40-45FB-891B-3C7454578C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7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5925-9A40-45FB-891B-3C7454578C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9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5925-9A40-45FB-891B-3C7454578C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2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5925-9A40-45FB-891B-3C7454578C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1044700"/>
            <a:ext cx="8093364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2419045"/>
            <a:ext cx="8093366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A2D8-9A6C-48C9-826F-D11AF75FCDEB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16EC-C29E-4A0B-A94E-B5933A0EAAF4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3FDC-A3D6-49C2-BF2D-02F398551708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AA9F-B666-47CB-9536-EBD73BF55B19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7654" y="3946096"/>
            <a:ext cx="1359851" cy="4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89199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B12B-5815-495C-9AFE-2DEBEF494391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7F0E-7659-4748-A60E-17A1944D24CC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464B-AB87-4A99-BFA8-D9753E022A82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9725-D6D5-42F5-8E6A-6710B481A46C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58658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39745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39745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0A3A-6A78-4BC3-90C3-CC8329B53BCE}" type="datetime1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F977-44DD-4D93-9C40-A9F9CC86576D}" type="datetime1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C143-331E-4C05-9990-2A4C6C5DB962}" type="datetime1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389-F5F2-4D58-96F8-3AD98226B0A4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021E-D175-4BEB-A934-5E54C8C4986E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5.png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health/cataract" TargetMode="External"/><Relationship Id="rId2" Type="http://schemas.openxmlformats.org/officeDocument/2006/relationships/hyperlink" Target="https://www.healthline.com/health/sepsi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705" y="1044700"/>
            <a:ext cx="3817625" cy="138382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Inborn Error of Metabolism</a:t>
            </a: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2820" y="3487980"/>
            <a:ext cx="3961180" cy="12216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dirty="0" err="1" smtClean="0"/>
              <a:t>Dr</a:t>
            </a:r>
            <a:r>
              <a:rPr lang="en-US" sz="2000" dirty="0" smtClean="0"/>
              <a:t> </a:t>
            </a:r>
            <a:r>
              <a:rPr lang="en-US" sz="2000" dirty="0" err="1" smtClean="0"/>
              <a:t>Zohreh</a:t>
            </a:r>
            <a:r>
              <a:rPr lang="en-US" sz="2000" dirty="0" smtClean="0"/>
              <a:t> Mazloom</a:t>
            </a:r>
          </a:p>
          <a:p>
            <a:pPr algn="ctr"/>
            <a:r>
              <a:rPr lang="en-US" sz="2000" dirty="0" smtClean="0"/>
              <a:t>Shiraz University of Medical Sciences</a:t>
            </a:r>
          </a:p>
          <a:p>
            <a:pPr algn="ctr"/>
            <a:r>
              <a:rPr lang="en-US" sz="2000" dirty="0" smtClean="0"/>
              <a:t>School of Nutrition and Food Sciences Department of Clinical Nutrition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8225"/>
            <a:ext cx="8246070" cy="290139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Medical Nutrition Therapy</a:t>
            </a:r>
          </a:p>
          <a:p>
            <a:r>
              <a:rPr lang="en-US" b="1" dirty="0" smtClean="0"/>
              <a:t>Early </a:t>
            </a:r>
            <a:r>
              <a:rPr lang="en-US" b="1" dirty="0"/>
              <a:t>diagnosis is critical for success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Phenylketonuria (PKU)</a:t>
            </a:r>
          </a:p>
          <a:p>
            <a:pPr lvl="2"/>
            <a:r>
              <a:rPr lang="en-US" dirty="0" smtClean="0"/>
              <a:t> </a:t>
            </a:r>
            <a:r>
              <a:rPr lang="en-US" b="1" dirty="0"/>
              <a:t>Excess phenylalanine as mutation in phenylalanine </a:t>
            </a:r>
            <a:r>
              <a:rPr lang="en-US" b="1" dirty="0" err="1"/>
              <a:t>hydroxalase</a:t>
            </a:r>
            <a:endParaRPr lang="en-US" b="1" dirty="0"/>
          </a:p>
          <a:p>
            <a:pPr lvl="1"/>
            <a:r>
              <a:rPr lang="en-US" dirty="0" smtClean="0"/>
              <a:t> </a:t>
            </a:r>
            <a:r>
              <a:rPr lang="en-US" b="1" dirty="0"/>
              <a:t>Deficiency of </a:t>
            </a:r>
            <a:r>
              <a:rPr lang="en-US" b="1" dirty="0" smtClean="0"/>
              <a:t>tyrosine</a:t>
            </a:r>
            <a:endParaRPr lang="en-US" b="1" dirty="0"/>
          </a:p>
          <a:p>
            <a:pPr lvl="1"/>
            <a:r>
              <a:rPr lang="en-US" dirty="0" smtClean="0"/>
              <a:t> </a:t>
            </a:r>
            <a:r>
              <a:rPr lang="en-US" b="1" dirty="0"/>
              <a:t>Deficiency of neurotransmitters dopamine and norepinephrine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9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Amino Acid </a:t>
            </a:r>
            <a:r>
              <a:rPr lang="en-US" dirty="0" smtClean="0"/>
              <a:t>Disorders </a:t>
            </a:r>
            <a:r>
              <a:rPr lang="en-US" dirty="0"/>
              <a:t>Treatment:</a:t>
            </a:r>
            <a:br>
              <a:rPr lang="en-US" dirty="0"/>
            </a:br>
            <a:r>
              <a:rPr lang="en-US" dirty="0"/>
              <a:t>“Diet for Life”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Infants</a:t>
            </a:r>
          </a:p>
          <a:p>
            <a:pPr lvl="1"/>
            <a:r>
              <a:rPr lang="en-US" sz="2600" b="1" dirty="0" smtClean="0"/>
              <a:t>PHE-free formula</a:t>
            </a:r>
          </a:p>
          <a:p>
            <a:pPr lvl="1"/>
            <a:r>
              <a:rPr lang="en-US" sz="2600" b="1" dirty="0" smtClean="0"/>
              <a:t>Supplemented </a:t>
            </a:r>
            <a:r>
              <a:rPr lang="en-US" sz="2600" b="1" dirty="0"/>
              <a:t>with breast milk or regular </a:t>
            </a:r>
            <a:r>
              <a:rPr lang="en-US" sz="2600" b="1" dirty="0" smtClean="0"/>
              <a:t>infant formula</a:t>
            </a:r>
          </a:p>
          <a:p>
            <a:r>
              <a:rPr lang="en-US" b="1" dirty="0" smtClean="0"/>
              <a:t>Children</a:t>
            </a:r>
          </a:p>
          <a:p>
            <a:pPr lvl="1"/>
            <a:r>
              <a:rPr lang="en-US" b="1" dirty="0"/>
              <a:t>PHE-free formula, bars and low protein medical foods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Supplemented with milk or when older with low PHE</a:t>
            </a:r>
          </a:p>
          <a:p>
            <a:pPr lvl="1"/>
            <a:r>
              <a:rPr lang="en-US" b="1" dirty="0" smtClean="0"/>
              <a:t>Natural </a:t>
            </a:r>
            <a:r>
              <a:rPr lang="en-US" b="1" dirty="0"/>
              <a:t>foods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Amino Acid Disorders Treatment:</a:t>
            </a:r>
            <a:br>
              <a:rPr lang="en-US" dirty="0"/>
            </a:br>
            <a:r>
              <a:rPr lang="en-US" dirty="0"/>
              <a:t>“Diet for Life”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/>
              <a:t>Prevent phenylalanine </a:t>
            </a:r>
            <a:r>
              <a:rPr lang="en-US" sz="2000" b="1" dirty="0" smtClean="0"/>
              <a:t>accumulation</a:t>
            </a:r>
          </a:p>
          <a:p>
            <a:endParaRPr lang="en-US" sz="2000" b="1" dirty="0" smtClean="0"/>
          </a:p>
          <a:p>
            <a:r>
              <a:rPr lang="en-US" sz="2000" b="1" dirty="0"/>
              <a:t>Provide enough phenylalanine for </a:t>
            </a:r>
            <a:r>
              <a:rPr lang="en-US" sz="2000" b="1" dirty="0" smtClean="0"/>
              <a:t>normal </a:t>
            </a:r>
          </a:p>
          <a:p>
            <a:pPr marL="0" indent="0">
              <a:buNone/>
            </a:pPr>
            <a:r>
              <a:rPr lang="en-US" sz="2000" b="1" dirty="0" smtClean="0"/>
              <a:t>      growth </a:t>
            </a:r>
            <a:r>
              <a:rPr lang="en-US" sz="2000" b="1" dirty="0"/>
              <a:t>using </a:t>
            </a:r>
            <a:r>
              <a:rPr lang="en-US" sz="2000" b="1" dirty="0" err="1"/>
              <a:t>phe</a:t>
            </a:r>
            <a:r>
              <a:rPr lang="en-US" sz="2000" b="1" dirty="0"/>
              <a:t>-free metabolic </a:t>
            </a:r>
            <a:r>
              <a:rPr lang="en-US" sz="2000" b="1" dirty="0" smtClean="0"/>
              <a:t>formula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plus </a:t>
            </a:r>
            <a:r>
              <a:rPr lang="en-US" sz="2000" b="1" dirty="0"/>
              <a:t>dietary restrictions and/or low </a:t>
            </a:r>
            <a:r>
              <a:rPr lang="en-US" sz="2000" b="1" dirty="0" smtClean="0"/>
              <a:t>protein products.</a:t>
            </a:r>
          </a:p>
          <a:p>
            <a:r>
              <a:rPr lang="en-US" sz="2000" b="1" dirty="0" smtClean="0"/>
              <a:t>Product.</a:t>
            </a:r>
          </a:p>
          <a:p>
            <a:endParaRPr lang="en-US" sz="2000" b="1" dirty="0"/>
          </a:p>
          <a:p>
            <a:r>
              <a:rPr lang="en-US" sz="2000" b="1" dirty="0" smtClean="0"/>
              <a:t>Supplement </a:t>
            </a:r>
            <a:r>
              <a:rPr lang="en-US" sz="2000" b="1" dirty="0"/>
              <a:t>the </a:t>
            </a:r>
            <a:r>
              <a:rPr lang="en-US" sz="2000" b="1" dirty="0" smtClean="0"/>
              <a:t>tyrosine</a:t>
            </a:r>
          </a:p>
          <a:p>
            <a:endParaRPr lang="en-US" sz="2000" b="1" dirty="0" smtClean="0"/>
          </a:p>
          <a:p>
            <a:r>
              <a:rPr lang="en-US" sz="2000" b="1" dirty="0"/>
              <a:t>Provide adequate calories, protein, fats </a:t>
            </a:r>
            <a:r>
              <a:rPr lang="en-US" sz="2000" b="1" dirty="0" smtClean="0"/>
              <a:t>and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carbohydrates</a:t>
            </a:r>
            <a:r>
              <a:rPr lang="en-US" sz="2000" b="1" dirty="0"/>
              <a:t>, vitamins and </a:t>
            </a:r>
            <a:r>
              <a:rPr lang="en-US" sz="2000" b="1" dirty="0" smtClean="0"/>
              <a:t>minerals.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230" y="1325875"/>
            <a:ext cx="3655770" cy="390435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Maple </a:t>
            </a:r>
            <a:r>
              <a:rPr lang="en-US" b="1" dirty="0"/>
              <a:t>syrup urine disease (MSUD)</a:t>
            </a:r>
            <a:r>
              <a:rPr lang="en-US" dirty="0"/>
              <a:t>, or </a:t>
            </a:r>
            <a:r>
              <a:rPr lang="en-US" b="1" dirty="0"/>
              <a:t>branched-chain</a:t>
            </a:r>
          </a:p>
          <a:p>
            <a:r>
              <a:rPr lang="en-US" b="1" dirty="0" err="1"/>
              <a:t>ketoaciduria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defect in enzymatic activity, </a:t>
            </a:r>
            <a:r>
              <a:rPr lang="en-US" dirty="0" smtClean="0"/>
              <a:t>the </a:t>
            </a:r>
            <a:r>
              <a:rPr lang="en-US" dirty="0"/>
              <a:t>branched-chain alpha-</a:t>
            </a:r>
            <a:r>
              <a:rPr lang="en-US" dirty="0" err="1"/>
              <a:t>ketoacid</a:t>
            </a:r>
            <a:r>
              <a:rPr lang="en-US" dirty="0"/>
              <a:t> </a:t>
            </a:r>
            <a:r>
              <a:rPr lang="en-US" dirty="0" smtClean="0"/>
              <a:t>dehydrogenase complex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/>
              <a:t>The decarboxylation defect of MSUD prevents metabolism </a:t>
            </a:r>
            <a:r>
              <a:rPr lang="en-US" dirty="0" smtClean="0"/>
              <a:t>of the </a:t>
            </a:r>
            <a:r>
              <a:rPr lang="en-US" dirty="0"/>
              <a:t>branched-chain amino acids (BCAAs) </a:t>
            </a:r>
            <a:r>
              <a:rPr lang="en-US" dirty="0" err="1"/>
              <a:t>leucine</a:t>
            </a:r>
            <a:r>
              <a:rPr lang="en-US" dirty="0"/>
              <a:t>, </a:t>
            </a:r>
            <a:r>
              <a:rPr lang="en-US" dirty="0" smtClean="0"/>
              <a:t>isoleucine, and </a:t>
            </a:r>
            <a:r>
              <a:rPr lang="en-US" dirty="0" err="1"/>
              <a:t>valine</a:t>
            </a:r>
            <a:endParaRPr lang="en-US" dirty="0" smtClean="0"/>
          </a:p>
          <a:p>
            <a:pPr lvl="1"/>
            <a:r>
              <a:rPr lang="en-US" dirty="0" smtClean="0"/>
              <a:t>Infants appear normal </a:t>
            </a:r>
            <a:r>
              <a:rPr lang="en-US" dirty="0"/>
              <a:t>at birth, but by 4 or 5 days of age they demonstrate </a:t>
            </a:r>
            <a:r>
              <a:rPr lang="en-US" dirty="0" smtClean="0"/>
              <a:t>poor feeding</a:t>
            </a:r>
            <a:r>
              <a:rPr lang="en-US" dirty="0"/>
              <a:t>, vomiting, lethargy, and periodic hypertonia. </a:t>
            </a:r>
            <a:endParaRPr lang="en-US" dirty="0" smtClean="0"/>
          </a:p>
          <a:p>
            <a:pPr lvl="1"/>
            <a:r>
              <a:rPr lang="en-US" dirty="0" smtClean="0"/>
              <a:t>A characteristic sweet</a:t>
            </a:r>
            <a:r>
              <a:rPr lang="en-US" dirty="0"/>
              <a:t>, malty odor from the urine and perspiration </a:t>
            </a:r>
            <a:r>
              <a:rPr lang="en-US" dirty="0" smtClean="0"/>
              <a:t>can be </a:t>
            </a:r>
            <a:r>
              <a:rPr lang="en-US" dirty="0"/>
              <a:t>noted toward the end of the first week of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0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Medical </a:t>
            </a:r>
            <a:r>
              <a:rPr lang="en-US" b="1" dirty="0" smtClean="0"/>
              <a:t>Treatment</a:t>
            </a:r>
          </a:p>
          <a:p>
            <a:r>
              <a:rPr lang="en-US" dirty="0"/>
              <a:t>Failure to treat </a:t>
            </a:r>
            <a:r>
              <a:rPr lang="en-US" dirty="0" smtClean="0"/>
              <a:t>leads </a:t>
            </a:r>
            <a:r>
              <a:rPr lang="en-US" dirty="0"/>
              <a:t>to acidosis, </a:t>
            </a:r>
            <a:r>
              <a:rPr lang="en-US" dirty="0" smtClean="0"/>
              <a:t>neurologic deterioration, seizures</a:t>
            </a:r>
            <a:r>
              <a:rPr lang="en-US" dirty="0"/>
              <a:t>, and coma, proceeding eventually to death.</a:t>
            </a:r>
          </a:p>
          <a:p>
            <a:r>
              <a:rPr lang="en-US" dirty="0"/>
              <a:t>Management of acute disease often requires peritoneal </a:t>
            </a:r>
            <a:r>
              <a:rPr lang="en-US" dirty="0" smtClean="0"/>
              <a:t>dialysis and hydration</a:t>
            </a:r>
          </a:p>
          <a:p>
            <a:r>
              <a:rPr lang="en-US" dirty="0"/>
              <a:t>Diagnosis </a:t>
            </a:r>
            <a:r>
              <a:rPr lang="en-US" dirty="0" smtClean="0"/>
              <a:t>before 7 </a:t>
            </a:r>
            <a:r>
              <a:rPr lang="en-US" dirty="0"/>
              <a:t>days of age and long-term metabolic control are </a:t>
            </a:r>
            <a:r>
              <a:rPr lang="en-US" dirty="0" smtClean="0"/>
              <a:t>critical factors </a:t>
            </a:r>
            <a:r>
              <a:rPr lang="en-US" dirty="0"/>
              <a:t>in long-term normalization of intellectual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Medical Nutrition </a:t>
            </a:r>
            <a:r>
              <a:rPr lang="en-US" b="1" dirty="0" smtClean="0"/>
              <a:t>Therapy</a:t>
            </a:r>
          </a:p>
          <a:p>
            <a:pPr lvl="1"/>
            <a:r>
              <a:rPr lang="en-US" dirty="0" smtClean="0"/>
              <a:t>Careful </a:t>
            </a:r>
            <a:r>
              <a:rPr lang="en-US" dirty="0"/>
              <a:t>monitoring of </a:t>
            </a:r>
            <a:r>
              <a:rPr lang="en-US" dirty="0" smtClean="0"/>
              <a:t>blood concentrations </a:t>
            </a:r>
            <a:r>
              <a:rPr lang="en-US" dirty="0"/>
              <a:t>of </a:t>
            </a:r>
            <a:r>
              <a:rPr lang="en-US" dirty="0" err="1"/>
              <a:t>leucine</a:t>
            </a:r>
            <a:r>
              <a:rPr lang="en-US" dirty="0"/>
              <a:t>, isoleucine, and </a:t>
            </a:r>
            <a:r>
              <a:rPr lang="en-US" dirty="0" err="1" smtClean="0"/>
              <a:t>valine</a:t>
            </a:r>
            <a:endParaRPr lang="en-US" dirty="0" smtClean="0"/>
          </a:p>
          <a:p>
            <a:pPr lvl="1"/>
            <a:r>
              <a:rPr lang="en-US" dirty="0" smtClean="0"/>
              <a:t>Monitoring of growth </a:t>
            </a:r>
            <a:r>
              <a:rPr lang="en-US" dirty="0"/>
              <a:t>and general </a:t>
            </a:r>
            <a:r>
              <a:rPr lang="en-US" dirty="0" err="1" smtClean="0"/>
              <a:t>nutritiona</a:t>
            </a:r>
            <a:endParaRPr lang="en-US" dirty="0" smtClean="0"/>
          </a:p>
          <a:p>
            <a:pPr lvl="1"/>
            <a:r>
              <a:rPr lang="en-US" dirty="0" smtClean="0"/>
              <a:t>Adequacy isoleucine </a:t>
            </a:r>
            <a:r>
              <a:rPr lang="en-US" dirty="0"/>
              <a:t>to maintain biochemical balance.</a:t>
            </a:r>
          </a:p>
          <a:p>
            <a:pPr lvl="1"/>
            <a:r>
              <a:rPr lang="en-US" dirty="0"/>
              <a:t>BCAAs may be introduced gradually into the diet when </a:t>
            </a:r>
            <a:r>
              <a:rPr lang="en-US" dirty="0" smtClean="0"/>
              <a:t>plasma </a:t>
            </a:r>
            <a:r>
              <a:rPr lang="en-US" dirty="0" err="1" smtClean="0"/>
              <a:t>leucine</a:t>
            </a:r>
            <a:r>
              <a:rPr lang="en-US" dirty="0" smtClean="0"/>
              <a:t> </a:t>
            </a:r>
            <a:r>
              <a:rPr lang="en-US" dirty="0"/>
              <a:t>concentrations are decreased sufficiently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 Cycle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Early diagnosis is critical for </a:t>
            </a:r>
            <a:r>
              <a:rPr lang="en-US" b="1" dirty="0" smtClean="0"/>
              <a:t>success</a:t>
            </a:r>
          </a:p>
          <a:p>
            <a:r>
              <a:rPr lang="en-US" b="1" dirty="0"/>
              <a:t>urea cycle disorders (USDs) </a:t>
            </a:r>
            <a:r>
              <a:rPr lang="en-US" dirty="0"/>
              <a:t>result in an </a:t>
            </a:r>
            <a:r>
              <a:rPr lang="en-US" dirty="0" smtClean="0"/>
              <a:t>accumulation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of ammonia </a:t>
            </a:r>
            <a:r>
              <a:rPr lang="en-US" dirty="0"/>
              <a:t>in the blood. </a:t>
            </a:r>
          </a:p>
          <a:p>
            <a:r>
              <a:rPr lang="en-US" dirty="0" smtClean="0"/>
              <a:t>vomiting </a:t>
            </a:r>
            <a:r>
              <a:rPr lang="en-US" dirty="0"/>
              <a:t>and lethargy, which may progress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seizures, coma</a:t>
            </a:r>
            <a:r>
              <a:rPr lang="en-US" dirty="0"/>
              <a:t>, and ultimately death</a:t>
            </a:r>
            <a:r>
              <a:rPr lang="en-US" dirty="0" smtClean="0"/>
              <a:t>.</a:t>
            </a:r>
          </a:p>
          <a:p>
            <a:r>
              <a:rPr lang="en-US" b="1" dirty="0"/>
              <a:t>Ornithine </a:t>
            </a:r>
            <a:r>
              <a:rPr lang="en-US" b="1" dirty="0" err="1"/>
              <a:t>transcarbamylase</a:t>
            </a:r>
            <a:r>
              <a:rPr lang="en-US" b="1" dirty="0"/>
              <a:t> (OTC) deficiency </a:t>
            </a:r>
            <a:r>
              <a:rPr lang="en-US" dirty="0"/>
              <a:t>is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marked </a:t>
            </a:r>
            <a:r>
              <a:rPr lang="en-US" dirty="0"/>
              <a:t>by </a:t>
            </a:r>
            <a:r>
              <a:rPr lang="en-US" dirty="0" smtClean="0"/>
              <a:t>blockage in </a:t>
            </a:r>
            <a:r>
              <a:rPr lang="en-US" dirty="0"/>
              <a:t>the conversion </a:t>
            </a:r>
            <a:r>
              <a:rPr lang="en-US" dirty="0" smtClean="0"/>
              <a:t>of ornithine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and </a:t>
            </a:r>
            <a:r>
              <a:rPr lang="en-US" dirty="0" err="1"/>
              <a:t>carbamyl</a:t>
            </a:r>
            <a:r>
              <a:rPr lang="en-US" dirty="0"/>
              <a:t> </a:t>
            </a:r>
            <a:r>
              <a:rPr lang="en-US" dirty="0" err="1" smtClean="0"/>
              <a:t>phosphat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/>
              <a:t>citrulline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Increased urinary </a:t>
            </a:r>
            <a:r>
              <a:rPr lang="en-US" dirty="0" err="1"/>
              <a:t>orotic</a:t>
            </a:r>
            <a:r>
              <a:rPr lang="en-US" dirty="0"/>
              <a:t> acid, with normal levels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citrulline</a:t>
            </a:r>
            <a:r>
              <a:rPr lang="en-US" dirty="0"/>
              <a:t>, </a:t>
            </a:r>
            <a:r>
              <a:rPr lang="en-US" dirty="0" err="1" smtClean="0"/>
              <a:t>argininosuccinic</a:t>
            </a:r>
            <a:r>
              <a:rPr lang="en-US" dirty="0"/>
              <a:t> </a:t>
            </a:r>
            <a:r>
              <a:rPr lang="en-US" dirty="0" smtClean="0"/>
              <a:t>acid</a:t>
            </a:r>
            <a:r>
              <a:rPr lang="en-US" dirty="0"/>
              <a:t>, and arginine</a:t>
            </a:r>
            <a:r>
              <a:rPr lang="en-US" dirty="0" smtClean="0"/>
              <a:t>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755" y="1903286"/>
            <a:ext cx="2892955" cy="295903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 Cycle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Citrullinemia</a:t>
            </a:r>
            <a:endParaRPr lang="en-US" b="1" dirty="0" smtClean="0"/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result of a deficiency of </a:t>
            </a:r>
            <a:r>
              <a:rPr lang="en-US" dirty="0" err="1" smtClean="0"/>
              <a:t>argininosuccinic</a:t>
            </a:r>
            <a:r>
              <a:rPr lang="en-US" dirty="0"/>
              <a:t> </a:t>
            </a:r>
            <a:r>
              <a:rPr lang="en-US" dirty="0" smtClean="0"/>
              <a:t>acid </a:t>
            </a:r>
            <a:r>
              <a:rPr lang="en-US" dirty="0" err="1"/>
              <a:t>synthetase</a:t>
            </a:r>
            <a:r>
              <a:rPr lang="en-US" dirty="0"/>
              <a:t> in the metabolism of </a:t>
            </a:r>
            <a:r>
              <a:rPr lang="en-US" dirty="0" err="1"/>
              <a:t>citrulline</a:t>
            </a:r>
            <a:r>
              <a:rPr lang="en-US" dirty="0"/>
              <a:t> to </a:t>
            </a:r>
            <a:r>
              <a:rPr lang="en-US" dirty="0" err="1" smtClean="0"/>
              <a:t>argininosuccinic</a:t>
            </a:r>
            <a:r>
              <a:rPr lang="en-US" dirty="0"/>
              <a:t> </a:t>
            </a:r>
            <a:r>
              <a:rPr lang="en-US" dirty="0" smtClean="0"/>
              <a:t>acid.</a:t>
            </a:r>
          </a:p>
          <a:p>
            <a:r>
              <a:rPr lang="en-US" b="1" dirty="0" err="1"/>
              <a:t>Citrullinemia</a:t>
            </a:r>
            <a:r>
              <a:rPr lang="en-US" dirty="0"/>
              <a:t> is identified by markedly </a:t>
            </a:r>
            <a:r>
              <a:rPr lang="en-US" dirty="0" smtClean="0"/>
              <a:t>elevated </a:t>
            </a:r>
            <a:r>
              <a:rPr lang="en-US" dirty="0" err="1" smtClean="0"/>
              <a:t>citrulline</a:t>
            </a:r>
            <a:r>
              <a:rPr lang="en-US" dirty="0" smtClean="0"/>
              <a:t> </a:t>
            </a:r>
            <a:r>
              <a:rPr lang="en-US" dirty="0"/>
              <a:t>levels in the urine and </a:t>
            </a:r>
            <a:r>
              <a:rPr lang="en-US" dirty="0" smtClean="0"/>
              <a:t>blood.</a:t>
            </a:r>
          </a:p>
          <a:p>
            <a:pPr lvl="1"/>
            <a:r>
              <a:rPr lang="en-US" dirty="0"/>
              <a:t>Symptoms may </a:t>
            </a:r>
            <a:r>
              <a:rPr lang="en-US" dirty="0" smtClean="0"/>
              <a:t>be present </a:t>
            </a:r>
            <a:r>
              <a:rPr lang="en-US" dirty="0"/>
              <a:t>in the neonatal period, or they may develop </a:t>
            </a:r>
            <a:r>
              <a:rPr lang="en-US" dirty="0" smtClean="0"/>
              <a:t>gradually in </a:t>
            </a:r>
            <a:r>
              <a:rPr lang="en-US" dirty="0"/>
              <a:t>early infancy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Poor feeding and recurrent vomiting </a:t>
            </a:r>
            <a:r>
              <a:rPr lang="en-US" dirty="0" smtClean="0"/>
              <a:t>occur which</a:t>
            </a:r>
            <a:r>
              <a:rPr lang="en-US" dirty="0"/>
              <a:t>, without immediate treatment, progress to seizures, neurologic</a:t>
            </a:r>
          </a:p>
          <a:p>
            <a:pPr marL="0" indent="0">
              <a:buNone/>
            </a:pPr>
            <a:r>
              <a:rPr lang="en-US" dirty="0" smtClean="0"/>
              <a:t>           abnormalities</a:t>
            </a:r>
            <a:r>
              <a:rPr lang="en-US" dirty="0"/>
              <a:t>, and coma.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 Cycle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Argininosuccinic</a:t>
            </a:r>
            <a:r>
              <a:rPr lang="en-US" b="1" dirty="0"/>
              <a:t> </a:t>
            </a:r>
            <a:r>
              <a:rPr lang="en-US" b="1" dirty="0" err="1"/>
              <a:t>aciduria</a:t>
            </a:r>
            <a:r>
              <a:rPr lang="en-US" b="1" dirty="0"/>
              <a:t> (</a:t>
            </a:r>
            <a:r>
              <a:rPr lang="en-US" b="1" dirty="0" smtClean="0"/>
              <a:t>ASA)</a:t>
            </a:r>
          </a:p>
          <a:p>
            <a:pPr lvl="1"/>
            <a:r>
              <a:rPr lang="en-US" sz="2400" dirty="0" smtClean="0"/>
              <a:t>Deficiency of </a:t>
            </a:r>
            <a:r>
              <a:rPr lang="en-US" sz="2400" dirty="0" err="1" smtClean="0"/>
              <a:t>argininosuccinate</a:t>
            </a:r>
            <a:r>
              <a:rPr lang="en-US" sz="2400" dirty="0" smtClean="0"/>
              <a:t> </a:t>
            </a:r>
            <a:r>
              <a:rPr lang="en-US" sz="2400" dirty="0" err="1" smtClean="0"/>
              <a:t>lyase</a:t>
            </a:r>
            <a:endParaRPr lang="en-US" sz="2400" dirty="0"/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Excess </a:t>
            </a:r>
            <a:r>
              <a:rPr lang="en-US" sz="2400" dirty="0" smtClean="0"/>
              <a:t>ammonia</a:t>
            </a:r>
          </a:p>
          <a:p>
            <a:pPr lvl="1"/>
            <a:r>
              <a:rPr lang="en-US" sz="2400" dirty="0" smtClean="0"/>
              <a:t>Monitoring </a:t>
            </a:r>
            <a:r>
              <a:rPr lang="en-US" sz="2400" dirty="0"/>
              <a:t>ammonia levels using blood </a:t>
            </a:r>
            <a:r>
              <a:rPr lang="en-US" sz="2400" dirty="0" smtClean="0"/>
              <a:t>at regular intervals and using the results to optimize</a:t>
            </a:r>
            <a:r>
              <a:rPr lang="en-US" sz="2400" dirty="0"/>
              <a:t> </a:t>
            </a:r>
            <a:r>
              <a:rPr lang="en-US" sz="2400" dirty="0" smtClean="0"/>
              <a:t>treatment</a:t>
            </a:r>
          </a:p>
          <a:p>
            <a:pPr lvl="1"/>
            <a:endParaRPr lang="en-US" sz="2400" dirty="0" smtClean="0"/>
          </a:p>
          <a:p>
            <a:r>
              <a:rPr lang="en-US" sz="2600" b="1" dirty="0" err="1" smtClean="0"/>
              <a:t>Carbamyl</a:t>
            </a:r>
            <a:r>
              <a:rPr lang="en-US" sz="2600" b="1" dirty="0" smtClean="0"/>
              <a:t>-phosphate </a:t>
            </a:r>
            <a:r>
              <a:rPr lang="en-US" sz="2600" b="1" dirty="0" err="1" smtClean="0"/>
              <a:t>synthetase</a:t>
            </a:r>
            <a:r>
              <a:rPr lang="en-US" sz="2600" b="1" dirty="0" smtClean="0"/>
              <a:t> (CPS) deficiency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onset is usually in the early neonatal period</a:t>
            </a:r>
          </a:p>
          <a:p>
            <a:pPr lvl="1"/>
            <a:r>
              <a:rPr lang="en-US" dirty="0"/>
              <a:t>Vomiting, irritability, marked </a:t>
            </a:r>
            <a:r>
              <a:rPr lang="en-US" dirty="0" err="1"/>
              <a:t>hyperammonemia</a:t>
            </a:r>
            <a:r>
              <a:rPr lang="en-US" dirty="0"/>
              <a:t>, respiratory distress, altered muscle tone, lethargy, and often coma.</a:t>
            </a:r>
          </a:p>
          <a:p>
            <a:pPr marL="914400" lvl="2" indent="0">
              <a:buNone/>
            </a:pPr>
            <a:endParaRPr lang="en-US" sz="2000" b="1" dirty="0"/>
          </a:p>
          <a:p>
            <a:pPr marL="914400" lvl="2" indent="0">
              <a:buNone/>
            </a:pPr>
            <a:endParaRPr lang="en-US" sz="2000" dirty="0"/>
          </a:p>
          <a:p>
            <a:pPr marL="342900" lvl="2" indent="-342900"/>
            <a:endParaRPr lang="en-US" dirty="0"/>
          </a:p>
          <a:p>
            <a:pPr marL="342900" lvl="2" indent="-34290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 Cycle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Medical </a:t>
            </a:r>
            <a:r>
              <a:rPr lang="en-US" b="1" dirty="0" smtClean="0"/>
              <a:t>Treatment</a:t>
            </a:r>
          </a:p>
          <a:p>
            <a:r>
              <a:rPr lang="en-US" dirty="0"/>
              <a:t>Acute episodes of illness are managed by discontinuing </a:t>
            </a:r>
            <a:r>
              <a:rPr lang="en-US" dirty="0" smtClean="0"/>
              <a:t>protein intake </a:t>
            </a:r>
          </a:p>
          <a:p>
            <a:pPr lvl="1"/>
            <a:r>
              <a:rPr lang="en-US" dirty="0" smtClean="0"/>
              <a:t>Intravenous </a:t>
            </a:r>
            <a:r>
              <a:rPr lang="en-US" dirty="0"/>
              <a:t>fluids and glucose to </a:t>
            </a:r>
            <a:r>
              <a:rPr lang="en-US" dirty="0" smtClean="0"/>
              <a:t>correct dehydration </a:t>
            </a:r>
            <a:r>
              <a:rPr lang="en-US" dirty="0"/>
              <a:t>and provide energy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err="1"/>
              <a:t>hyperammonemia</a:t>
            </a:r>
            <a:r>
              <a:rPr lang="en-US" dirty="0"/>
              <a:t> </a:t>
            </a:r>
            <a:r>
              <a:rPr lang="en-US" dirty="0" smtClean="0"/>
              <a:t>is severe</a:t>
            </a:r>
            <a:r>
              <a:rPr lang="en-US" dirty="0"/>
              <a:t>, peritoneal dialysis, hemodialysis, or exchange </a:t>
            </a:r>
            <a:r>
              <a:rPr lang="en-US" dirty="0" smtClean="0"/>
              <a:t>transfusion may </a:t>
            </a:r>
            <a:r>
              <a:rPr lang="en-US" dirty="0"/>
              <a:t>be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590" y="281175"/>
            <a:ext cx="4581150" cy="89199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Learning Objectives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75" y="1808225"/>
            <a:ext cx="74825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General </a:t>
            </a:r>
            <a:r>
              <a:rPr lang="en-US" sz="2800" b="1" dirty="0"/>
              <a:t>metabolic disorders </a:t>
            </a: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resulting nutritional </a:t>
            </a:r>
            <a:r>
              <a:rPr lang="en-US" sz="2800" b="1" dirty="0" smtClean="0"/>
              <a:t>needs </a:t>
            </a:r>
            <a:r>
              <a:rPr lang="en-US" sz="2800" i="1" dirty="0" smtClean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Explain appropriate guidance of </a:t>
            </a:r>
            <a:r>
              <a:rPr lang="en-US" sz="2800" b="1" dirty="0" smtClean="0"/>
              <a:t>for </a:t>
            </a:r>
            <a:r>
              <a:rPr lang="en-US" sz="2800" b="1" dirty="0"/>
              <a:t>specific metabolic </a:t>
            </a:r>
            <a:r>
              <a:rPr lang="en-US" sz="2800" b="1" dirty="0" smtClean="0"/>
              <a:t>disorders</a:t>
            </a:r>
            <a:r>
              <a:rPr lang="en-US" sz="2800" b="1" i="1" dirty="0" smtClean="0"/>
              <a:t>				</a:t>
            </a:r>
            <a:endParaRPr lang="en-US" sz="2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Identify additional training or tools </a:t>
            </a:r>
            <a:r>
              <a:rPr lang="en-US" sz="2800" b="1" dirty="0" smtClean="0"/>
              <a:t>required</a:t>
            </a:r>
          </a:p>
          <a:p>
            <a:r>
              <a:rPr lang="en-US" sz="2800" i="1" dirty="0" smtClean="0"/>
              <a:t>				</a:t>
            </a:r>
          </a:p>
          <a:p>
            <a:r>
              <a:rPr lang="en-US" sz="2000" b="1" dirty="0" smtClean="0"/>
              <a:t>			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4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 Cycle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Medical Nutrition </a:t>
            </a:r>
            <a:r>
              <a:rPr lang="en-US" b="1" dirty="0" smtClean="0"/>
              <a:t>Therapy</a:t>
            </a:r>
          </a:p>
          <a:p>
            <a:r>
              <a:rPr lang="en-US" dirty="0" smtClean="0"/>
              <a:t>To </a:t>
            </a:r>
            <a:r>
              <a:rPr lang="en-US" dirty="0"/>
              <a:t>prevent or decrease </a:t>
            </a:r>
            <a:r>
              <a:rPr lang="en-US" dirty="0" err="1" smtClean="0"/>
              <a:t>hyperammonemia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the detrimental neurologic consequences </a:t>
            </a:r>
            <a:r>
              <a:rPr lang="en-US" dirty="0" smtClean="0"/>
              <a:t>associated with </a:t>
            </a:r>
            <a:r>
              <a:rPr lang="en-US" dirty="0"/>
              <a:t>it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9900CC"/>
                </a:solidFill>
              </a:rPr>
              <a:t>Based on Individual Nutritional </a:t>
            </a:r>
            <a:r>
              <a:rPr lang="en-US" dirty="0" smtClean="0">
                <a:solidFill>
                  <a:srgbClr val="9900CC"/>
                </a:solidFill>
              </a:rPr>
              <a:t>Needs</a:t>
            </a:r>
          </a:p>
          <a:p>
            <a:r>
              <a:rPr lang="en-US" sz="3100" b="1" dirty="0"/>
              <a:t>Infants</a:t>
            </a:r>
          </a:p>
          <a:p>
            <a:pPr lvl="1"/>
            <a:r>
              <a:rPr lang="en-US" sz="2900" dirty="0"/>
              <a:t>Low protein formula</a:t>
            </a:r>
          </a:p>
          <a:p>
            <a:pPr lvl="1"/>
            <a:r>
              <a:rPr lang="en-US" sz="2900" dirty="0"/>
              <a:t>Supplemented with breast milk or regular infant formula</a:t>
            </a:r>
          </a:p>
          <a:p>
            <a:pPr lvl="1"/>
            <a:r>
              <a:rPr lang="en-US" sz="2900" dirty="0"/>
              <a:t>Supplement arginine and </a:t>
            </a:r>
            <a:r>
              <a:rPr lang="en-US" sz="2900" dirty="0" err="1"/>
              <a:t>citrulline</a:t>
            </a:r>
            <a:endParaRPr lang="en-US" sz="2900" dirty="0"/>
          </a:p>
          <a:p>
            <a:endParaRPr lang="en-US" sz="2900" dirty="0">
              <a:solidFill>
                <a:srgbClr val="9900C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13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Urea Cycle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8259510" cy="3401370"/>
          </a:xfrm>
        </p:spPr>
        <p:txBody>
          <a:bodyPr>
            <a:normAutofit fontScale="25000" lnSpcReduction="20000"/>
          </a:bodyPr>
          <a:lstStyle/>
          <a:p>
            <a:r>
              <a:rPr lang="en-US" sz="8600" b="1" dirty="0"/>
              <a:t>Children</a:t>
            </a:r>
          </a:p>
          <a:p>
            <a:pPr lvl="1"/>
            <a:r>
              <a:rPr lang="en-US" sz="6000" dirty="0"/>
              <a:t> </a:t>
            </a:r>
            <a:r>
              <a:rPr lang="en-US" sz="7400" b="1" dirty="0"/>
              <a:t>Provide enough protein and calories for normal growth using low protein metabolic formula plus dietary restrictions and/or low protein products</a:t>
            </a:r>
            <a:r>
              <a:rPr lang="en-US" sz="6000" b="1" dirty="0"/>
              <a:t>.</a:t>
            </a:r>
          </a:p>
          <a:p>
            <a:endParaRPr lang="en-US" sz="6000" b="1" dirty="0"/>
          </a:p>
          <a:p>
            <a:pPr lvl="1"/>
            <a:r>
              <a:rPr lang="en-US" sz="8000" b="1" dirty="0"/>
              <a:t>Dialysis to remove ammonia from their blood.</a:t>
            </a:r>
          </a:p>
          <a:p>
            <a:pPr lvl="1"/>
            <a:r>
              <a:rPr lang="en-US" sz="8000" b="1" dirty="0"/>
              <a:t>Feeding them supplements of sugars, fats, and amino acids.</a:t>
            </a:r>
          </a:p>
          <a:p>
            <a:pPr lvl="1"/>
            <a:r>
              <a:rPr lang="en-US" sz="8000" b="1" dirty="0"/>
              <a:t>Medicines to remove extra nitrogen.</a:t>
            </a:r>
          </a:p>
          <a:p>
            <a:pPr lvl="1"/>
            <a:r>
              <a:rPr lang="en-US" sz="8000" dirty="0"/>
              <a:t> </a:t>
            </a:r>
            <a:r>
              <a:rPr lang="en-US" sz="8000" b="1" dirty="0"/>
              <a:t>Liver transplant—no need for protein restriction</a:t>
            </a:r>
          </a:p>
          <a:p>
            <a:pPr lvl="1"/>
            <a:r>
              <a:rPr lang="en-US" sz="8000" dirty="0"/>
              <a:t> </a:t>
            </a:r>
            <a:r>
              <a:rPr lang="en-US" sz="8000" b="1" dirty="0"/>
              <a:t>NO liver transplant in mild cases slowly increasing protein tolerance</a:t>
            </a:r>
            <a:endParaRPr lang="en-US" sz="8000" dirty="0"/>
          </a:p>
          <a:p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Acid Disorders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  <a:r>
              <a:rPr lang="en-US" b="1" dirty="0"/>
              <a:t>Organic acids (OAs) </a:t>
            </a:r>
            <a:endParaRPr lang="en-US" b="1" dirty="0" smtClean="0"/>
          </a:p>
          <a:p>
            <a:r>
              <a:rPr lang="en-US" dirty="0" smtClean="0"/>
              <a:t>Intermediary </a:t>
            </a:r>
            <a:r>
              <a:rPr lang="en-US" dirty="0"/>
              <a:t>products of several amino acid catabolism or degradation via multiple biochemical pathways for energy </a:t>
            </a:r>
            <a:r>
              <a:rPr lang="en-US" dirty="0" smtClean="0"/>
              <a:t>production.</a:t>
            </a:r>
          </a:p>
          <a:p>
            <a:r>
              <a:rPr lang="en-US" b="1" dirty="0"/>
              <a:t>Organic acids</a:t>
            </a:r>
            <a:r>
              <a:rPr lang="en-US" dirty="0"/>
              <a:t>, such as malate, </a:t>
            </a:r>
            <a:r>
              <a:rPr lang="en-US" dirty="0" err="1"/>
              <a:t>fumarate</a:t>
            </a:r>
            <a:r>
              <a:rPr lang="en-US" dirty="0"/>
              <a:t>, lactate, and citrate, have </a:t>
            </a:r>
            <a:r>
              <a:rPr lang="en-US" b="1" dirty="0"/>
              <a:t>essential</a:t>
            </a:r>
            <a:r>
              <a:rPr lang="en-US" dirty="0"/>
              <a:t> functions in many cellular processes such as </a:t>
            </a:r>
            <a:r>
              <a:rPr lang="en-US" dirty="0" err="1"/>
              <a:t>stomatal</a:t>
            </a:r>
            <a:r>
              <a:rPr lang="en-US" dirty="0"/>
              <a:t> function, phosphorous acquisition, </a:t>
            </a:r>
            <a:r>
              <a:rPr lang="en-US" dirty="0" err="1"/>
              <a:t>aluminium</a:t>
            </a:r>
            <a:r>
              <a:rPr lang="en-US" dirty="0"/>
              <a:t> tolerance, communication with microorganisms, CO2 concentrating metabolism, temporary carbon storage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9325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Acid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Organic acid disorders</a:t>
            </a:r>
            <a:r>
              <a:rPr lang="en-US" dirty="0"/>
              <a:t> are a group of inherited metabolic conditions. </a:t>
            </a:r>
          </a:p>
          <a:p>
            <a:r>
              <a:rPr lang="en-US" dirty="0"/>
              <a:t>Each </a:t>
            </a:r>
            <a:r>
              <a:rPr lang="en-US" b="1" dirty="0"/>
              <a:t>organic acid disorder</a:t>
            </a:r>
            <a:r>
              <a:rPr lang="en-US" dirty="0"/>
              <a:t> is associated with a specific enzyme deficiency that causes the accumulation of </a:t>
            </a:r>
            <a:r>
              <a:rPr lang="en-US" b="1" dirty="0"/>
              <a:t>organic acids</a:t>
            </a:r>
            <a:r>
              <a:rPr lang="en-US" dirty="0"/>
              <a:t> in blood and urine.</a:t>
            </a:r>
          </a:p>
          <a:p>
            <a:r>
              <a:rPr lang="en-US" dirty="0"/>
              <a:t>Organic acids (OAs) are intermediary products of several amino acid catabolism or degradation via multiple biochemical pathways for energy production.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Acid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Propionic </a:t>
            </a:r>
            <a:r>
              <a:rPr lang="en-US" b="1" dirty="0" smtClean="0"/>
              <a:t>academia</a:t>
            </a:r>
          </a:p>
          <a:p>
            <a:pPr lvl="1"/>
            <a:r>
              <a:rPr lang="en-US" dirty="0" err="1"/>
              <a:t>propionyl</a:t>
            </a:r>
            <a:r>
              <a:rPr lang="en-US" dirty="0"/>
              <a:t>–coenzyme A (</a:t>
            </a:r>
            <a:r>
              <a:rPr lang="en-US" dirty="0" smtClean="0"/>
              <a:t>CoA) carboxylase</a:t>
            </a:r>
          </a:p>
          <a:p>
            <a:pPr lvl="2"/>
            <a:r>
              <a:rPr lang="en-US" dirty="0"/>
              <a:t>Metabolic </a:t>
            </a:r>
            <a:r>
              <a:rPr lang="en-US" dirty="0" smtClean="0"/>
              <a:t>acidosis</a:t>
            </a:r>
          </a:p>
          <a:p>
            <a:pPr lvl="2"/>
            <a:r>
              <a:rPr lang="en-US" dirty="0" smtClean="0"/>
              <a:t>Hyper </a:t>
            </a:r>
            <a:r>
              <a:rPr lang="en-US" dirty="0" err="1" smtClean="0"/>
              <a:t>ammonemia</a:t>
            </a:r>
            <a:endParaRPr lang="en-US" dirty="0" smtClean="0"/>
          </a:p>
          <a:p>
            <a:pPr lvl="2"/>
            <a:r>
              <a:rPr lang="en-US" dirty="0"/>
              <a:t>long-chain </a:t>
            </a:r>
            <a:r>
              <a:rPr lang="en-US" dirty="0" err="1"/>
              <a:t>ketonuria</a:t>
            </a:r>
            <a:endParaRPr lang="en-US" b="1" dirty="0" smtClean="0"/>
          </a:p>
          <a:p>
            <a:r>
              <a:rPr lang="en-US" b="1" dirty="0" err="1" smtClean="0"/>
              <a:t>Methylmalonic</a:t>
            </a:r>
            <a:r>
              <a:rPr lang="en-US" b="1" dirty="0" smtClean="0"/>
              <a:t> academia</a:t>
            </a:r>
          </a:p>
          <a:p>
            <a:pPr lvl="1"/>
            <a:r>
              <a:rPr lang="en-US" dirty="0" err="1" smtClean="0"/>
              <a:t>Methylmalonyl</a:t>
            </a:r>
            <a:r>
              <a:rPr lang="en-US" dirty="0" smtClean="0"/>
              <a:t>-CoA </a:t>
            </a:r>
            <a:r>
              <a:rPr lang="en-US" dirty="0" err="1"/>
              <a:t>mutase</a:t>
            </a:r>
            <a:r>
              <a:rPr lang="en-US" dirty="0"/>
              <a:t> </a:t>
            </a:r>
            <a:r>
              <a:rPr lang="en-US" dirty="0" err="1" smtClean="0"/>
              <a:t>apoenzyme</a:t>
            </a:r>
            <a:endParaRPr lang="en-US" dirty="0" smtClean="0"/>
          </a:p>
          <a:p>
            <a:pPr lvl="2"/>
            <a:r>
              <a:rPr lang="en-US" dirty="0" smtClean="0"/>
              <a:t>Acidosis</a:t>
            </a:r>
          </a:p>
          <a:p>
            <a:pPr lvl="2"/>
            <a:r>
              <a:rPr lang="en-US" dirty="0"/>
              <a:t>hypoglycemia, </a:t>
            </a:r>
            <a:r>
              <a:rPr lang="en-US" dirty="0" err="1" smtClean="0"/>
              <a:t>ketonuria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Acid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Medical </a:t>
            </a:r>
            <a:r>
              <a:rPr lang="en-US" b="1" dirty="0" smtClean="0"/>
              <a:t>Treatment</a:t>
            </a:r>
          </a:p>
          <a:p>
            <a:pPr lvl="1"/>
            <a:r>
              <a:rPr lang="en-US" b="1" dirty="0" smtClean="0"/>
              <a:t>Pharmacologic doses </a:t>
            </a:r>
            <a:r>
              <a:rPr lang="en-US" b="1" dirty="0"/>
              <a:t>of biotin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/>
              <a:t>pharmacologic doses of vitamin </a:t>
            </a:r>
            <a:r>
              <a:rPr lang="en-US" b="1" dirty="0" smtClean="0"/>
              <a:t>B12</a:t>
            </a:r>
          </a:p>
          <a:p>
            <a:pPr lvl="1"/>
            <a:r>
              <a:rPr lang="en-US" b="1" dirty="0"/>
              <a:t>Liver damage and cardiomyopathy</a:t>
            </a:r>
            <a:endParaRPr lang="en-US" b="1" dirty="0" smtClean="0"/>
          </a:p>
          <a:p>
            <a:pPr lvl="1"/>
            <a:r>
              <a:rPr lang="en-US" b="1" dirty="0"/>
              <a:t>Liver transplantation may limit </a:t>
            </a:r>
            <a:r>
              <a:rPr lang="en-US" b="1" dirty="0" smtClean="0"/>
              <a:t>intellectual disability </a:t>
            </a:r>
            <a:r>
              <a:rPr lang="en-US" b="1" dirty="0"/>
              <a:t>and cardiac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4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Acid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Medical Nutrition </a:t>
            </a:r>
            <a:r>
              <a:rPr lang="en-US" b="1" dirty="0" smtClean="0"/>
              <a:t>Therapy</a:t>
            </a:r>
          </a:p>
          <a:p>
            <a:pPr lvl="1"/>
            <a:r>
              <a:rPr lang="en-US" b="1" dirty="0" smtClean="0"/>
              <a:t>Achieve </a:t>
            </a:r>
            <a:r>
              <a:rPr lang="en-US" b="1" dirty="0"/>
              <a:t>and maintain </a:t>
            </a:r>
            <a:r>
              <a:rPr lang="en-US" b="1" dirty="0" smtClean="0"/>
              <a:t>normal nutrient </a:t>
            </a:r>
            <a:r>
              <a:rPr lang="en-US" b="1" dirty="0"/>
              <a:t>intake and biochemical </a:t>
            </a:r>
            <a:r>
              <a:rPr lang="en-US" b="1" dirty="0" smtClean="0"/>
              <a:t>balance.</a:t>
            </a:r>
          </a:p>
          <a:p>
            <a:pPr lvl="1"/>
            <a:r>
              <a:rPr lang="en-US" b="1" dirty="0"/>
              <a:t>Maintenance </a:t>
            </a:r>
            <a:r>
              <a:rPr lang="en-US" b="1" dirty="0" smtClean="0"/>
              <a:t>of energy </a:t>
            </a:r>
            <a:r>
              <a:rPr lang="en-US" b="1" dirty="0"/>
              <a:t>and fluid </a:t>
            </a:r>
            <a:r>
              <a:rPr lang="en-US" b="1" dirty="0" smtClean="0"/>
              <a:t>to </a:t>
            </a:r>
            <a:r>
              <a:rPr lang="en-US" b="1" dirty="0"/>
              <a:t>prevent tissue </a:t>
            </a:r>
            <a:r>
              <a:rPr lang="en-US" b="1" dirty="0" smtClean="0"/>
              <a:t>catabolism and dehydration</a:t>
            </a:r>
          </a:p>
          <a:p>
            <a:pPr lvl="1"/>
            <a:r>
              <a:rPr lang="en-US" b="1" dirty="0"/>
              <a:t>Intravenous fluids </a:t>
            </a:r>
            <a:r>
              <a:rPr lang="en-US" b="1" dirty="0" smtClean="0"/>
              <a:t>therapy </a:t>
            </a:r>
            <a:r>
              <a:rPr lang="en-US" b="1" dirty="0"/>
              <a:t>promoted by a high fluid intake </a:t>
            </a:r>
            <a:r>
              <a:rPr lang="en-US" b="1" dirty="0" smtClean="0"/>
              <a:t>to correct </a:t>
            </a:r>
            <a:r>
              <a:rPr lang="en-US" b="1" dirty="0"/>
              <a:t>electrolyte </a:t>
            </a:r>
            <a:r>
              <a:rPr lang="en-US" b="1" dirty="0" smtClean="0"/>
              <a:t>imbalances, and </a:t>
            </a:r>
            <a:r>
              <a:rPr lang="en-US" b="1" dirty="0"/>
              <a:t>abnormal metabolites are removed through </a:t>
            </a:r>
            <a:r>
              <a:rPr lang="en-US" b="1" dirty="0" smtClean="0"/>
              <a:t>urinary excretion,.</a:t>
            </a:r>
          </a:p>
          <a:p>
            <a:pPr lvl="1"/>
            <a:r>
              <a:rPr lang="en-US" b="1" dirty="0"/>
              <a:t>Restricted protein </a:t>
            </a:r>
            <a:r>
              <a:rPr lang="en-US" b="1" dirty="0" smtClean="0"/>
              <a:t>intake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03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Disorders of carbohydrate metabolism occur in many forms. </a:t>
            </a:r>
          </a:p>
          <a:p>
            <a:r>
              <a:rPr lang="en-US" b="1" dirty="0" err="1" smtClean="0"/>
              <a:t>Galactosemia</a:t>
            </a:r>
            <a:r>
              <a:rPr lang="en-US" dirty="0" smtClean="0"/>
              <a:t> </a:t>
            </a:r>
            <a:r>
              <a:rPr lang="en-US" dirty="0"/>
              <a:t>may present in </a:t>
            </a:r>
            <a:r>
              <a:rPr lang="en-US" dirty="0" smtClean="0"/>
              <a:t>the early </a:t>
            </a:r>
            <a:r>
              <a:rPr lang="en-US" dirty="0"/>
              <a:t>newborn period as life-threatening seizures and sepsis.</a:t>
            </a:r>
          </a:p>
          <a:p>
            <a:r>
              <a:rPr lang="en-US" b="1" dirty="0"/>
              <a:t>Hereditary fructose intolerance </a:t>
            </a:r>
            <a:r>
              <a:rPr lang="en-US" dirty="0"/>
              <a:t>may present during </a:t>
            </a:r>
            <a:r>
              <a:rPr lang="en-US" dirty="0" err="1" smtClean="0"/>
              <a:t>midinfancy</a:t>
            </a:r>
            <a:r>
              <a:rPr lang="en-US" dirty="0"/>
              <a:t> </a:t>
            </a:r>
            <a:r>
              <a:rPr lang="en-US" dirty="0" smtClean="0"/>
              <a:t>when </a:t>
            </a:r>
            <a:r>
              <a:rPr lang="en-US" dirty="0"/>
              <a:t>solids that contain offending ingredients are introduced.</a:t>
            </a:r>
          </a:p>
          <a:p>
            <a:r>
              <a:rPr lang="en-US" b="1" dirty="0"/>
              <a:t>Glycogen storage diseases (GSDs) </a:t>
            </a:r>
            <a:r>
              <a:rPr lang="en-US" dirty="0"/>
              <a:t>may present at </a:t>
            </a:r>
            <a:r>
              <a:rPr lang="en-US" dirty="0" smtClean="0"/>
              <a:t>the time </a:t>
            </a:r>
            <a:r>
              <a:rPr lang="en-US" dirty="0"/>
              <a:t>when feedings are spaced and subsequent </a:t>
            </a:r>
            <a:r>
              <a:rPr lang="en-US" dirty="0" smtClean="0"/>
              <a:t>hypoglycemia appears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dirty="0" smtClean="0"/>
              <a:t>All </a:t>
            </a:r>
            <a:r>
              <a:rPr lang="en-US" b="1" dirty="0"/>
              <a:t>of these disorders require early and aggressive </a:t>
            </a:r>
            <a:r>
              <a:rPr lang="en-US" b="1" dirty="0" smtClean="0"/>
              <a:t>nutritional therapy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3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Hereditary fructose intolerance (HFI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Deficiency of </a:t>
            </a:r>
            <a:r>
              <a:rPr lang="en-US" dirty="0"/>
              <a:t>the liver enzyme </a:t>
            </a:r>
            <a:r>
              <a:rPr lang="en-US" dirty="0" err="1"/>
              <a:t>aldolase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Infancy </a:t>
            </a:r>
            <a:r>
              <a:rPr lang="en-US" dirty="0"/>
              <a:t>and </a:t>
            </a:r>
            <a:r>
              <a:rPr lang="en-US" dirty="0" smtClean="0"/>
              <a:t>toddlerhood</a:t>
            </a:r>
          </a:p>
          <a:p>
            <a:pPr lvl="1"/>
            <a:r>
              <a:rPr lang="en-US" dirty="0" smtClean="0"/>
              <a:t>Nausea</a:t>
            </a:r>
            <a:r>
              <a:rPr lang="en-US" dirty="0"/>
              <a:t>, bloating, and vomiting. Untreated, liver and </a:t>
            </a:r>
            <a:r>
              <a:rPr lang="en-US" dirty="0" smtClean="0"/>
              <a:t>kidney damage </a:t>
            </a:r>
            <a:r>
              <a:rPr lang="en-US" dirty="0"/>
              <a:t>can occur, along with growth </a:t>
            </a:r>
            <a:r>
              <a:rPr lang="en-US" dirty="0" smtClean="0"/>
              <a:t>restriction.</a:t>
            </a:r>
          </a:p>
          <a:p>
            <a:pPr lvl="1"/>
            <a:r>
              <a:rPr lang="en-US" b="1" dirty="0" smtClean="0"/>
              <a:t>Medical Nutrition therapy</a:t>
            </a:r>
          </a:p>
          <a:p>
            <a:pPr lvl="1"/>
            <a:r>
              <a:rPr lang="en-US" dirty="0" smtClean="0"/>
              <a:t>Restriction </a:t>
            </a:r>
            <a:r>
              <a:rPr lang="en-US" dirty="0"/>
              <a:t>of dietary </a:t>
            </a:r>
            <a:r>
              <a:rPr lang="en-US" dirty="0" smtClean="0"/>
              <a:t>sources of </a:t>
            </a:r>
            <a:r>
              <a:rPr lang="en-US" dirty="0"/>
              <a:t>fructose (including disaccharides composed of </a:t>
            </a:r>
            <a:r>
              <a:rPr lang="en-US" dirty="0" smtClean="0"/>
              <a:t>fructose) and sugar </a:t>
            </a:r>
            <a:r>
              <a:rPr lang="en-US" dirty="0"/>
              <a:t>alcohols, such as sorbitol.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9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</a:rPr>
              <a:t>Galactosemia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body </a:t>
            </a:r>
            <a:r>
              <a:rPr lang="en-US" dirty="0"/>
              <a:t>is unable to break down a type of sugar called </a:t>
            </a:r>
            <a:r>
              <a:rPr lang="en-US" dirty="0" err="1"/>
              <a:t>galactose</a:t>
            </a:r>
            <a:r>
              <a:rPr lang="en-US" dirty="0"/>
              <a:t> that is found in milk and milk products. </a:t>
            </a:r>
            <a:endParaRPr lang="en-US" dirty="0" smtClean="0"/>
          </a:p>
          <a:p>
            <a:pPr lvl="1"/>
            <a:r>
              <a:rPr lang="en-US" dirty="0" smtClean="0"/>
              <a:t>When enzyme called </a:t>
            </a:r>
            <a:r>
              <a:rPr lang="en-US" b="1" dirty="0" err="1" smtClean="0"/>
              <a:t>galactokinase</a:t>
            </a:r>
            <a:r>
              <a:rPr lang="en-US" dirty="0" smtClean="0"/>
              <a:t>  and </a:t>
            </a:r>
            <a:r>
              <a:rPr lang="en-US" b="1" dirty="0" smtClean="0">
                <a:solidFill>
                  <a:schemeClr val="tx1"/>
                </a:solidFill>
              </a:rPr>
              <a:t>galactose-1-phosphate </a:t>
            </a:r>
            <a:r>
              <a:rPr lang="en-US" b="1" dirty="0" err="1">
                <a:solidFill>
                  <a:schemeClr val="tx1"/>
                </a:solidFill>
              </a:rPr>
              <a:t>uridyltransferase</a:t>
            </a:r>
            <a:r>
              <a:rPr lang="en-US" b="1" dirty="0">
                <a:solidFill>
                  <a:schemeClr val="tx1"/>
                </a:solidFill>
              </a:rPr>
              <a:t> (GALT)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is missing or not functional. </a:t>
            </a:r>
            <a:endParaRPr lang="en-US" dirty="0" smtClean="0"/>
          </a:p>
          <a:p>
            <a:pPr lvl="1" algn="ctr"/>
            <a:r>
              <a:rPr lang="en-US" b="1" dirty="0" smtClean="0">
                <a:solidFill>
                  <a:schemeClr val="tx1"/>
                </a:solidFill>
              </a:rPr>
              <a:t>Called </a:t>
            </a:r>
            <a:r>
              <a:rPr lang="en-US" b="1" dirty="0">
                <a:solidFill>
                  <a:schemeClr val="tx1"/>
                </a:solidFill>
              </a:rPr>
              <a:t>“classic </a:t>
            </a:r>
            <a:r>
              <a:rPr lang="en-US" b="1" dirty="0" err="1">
                <a:solidFill>
                  <a:schemeClr val="tx1"/>
                </a:solidFill>
              </a:rPr>
              <a:t>galactosemia</a:t>
            </a:r>
            <a:r>
              <a:rPr lang="en-US" b="1" dirty="0">
                <a:solidFill>
                  <a:schemeClr val="tx1"/>
                </a:solidFill>
              </a:rPr>
              <a:t>.”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This </a:t>
            </a:r>
            <a:r>
              <a:rPr lang="en-US" dirty="0"/>
              <a:t>liver enzyme is responsible for breaking down </a:t>
            </a:r>
            <a:r>
              <a:rPr lang="en-US" dirty="0" err="1"/>
              <a:t>galactose</a:t>
            </a:r>
            <a:r>
              <a:rPr lang="en-US" dirty="0"/>
              <a:t> (a sugar byproduct of lactose found in breast milk, cow's milk and other dairy foods) into </a:t>
            </a:r>
            <a:r>
              <a:rPr lang="en-US" dirty="0" smtClean="0"/>
              <a:t>glucose Instead </a:t>
            </a:r>
            <a:r>
              <a:rPr lang="en-US" dirty="0" err="1" smtClean="0"/>
              <a:t>galactose</a:t>
            </a:r>
            <a:r>
              <a:rPr lang="en-US" dirty="0" smtClean="0"/>
              <a:t> </a:t>
            </a:r>
            <a:r>
              <a:rPr lang="en-US" dirty="0"/>
              <a:t>builds up and can cause damage to the brain, eyes, liver and kidneys.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Definition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576572" cy="335950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900CC"/>
                </a:solidFill>
              </a:rPr>
              <a:t>Inborn errors of </a:t>
            </a:r>
            <a:r>
              <a:rPr lang="en-US" sz="2400" b="1" dirty="0" smtClean="0">
                <a:solidFill>
                  <a:srgbClr val="9900CC"/>
                </a:solidFill>
              </a:rPr>
              <a:t>metabolism (IEM) </a:t>
            </a:r>
            <a:r>
              <a:rPr lang="en-US" sz="2400" b="1" dirty="0" smtClean="0"/>
              <a:t>describes </a:t>
            </a:r>
            <a:r>
              <a:rPr lang="en-US" sz="2400" b="1" dirty="0"/>
              <a:t>a class of over 1000 inherited disorders caused by mutations in genes coding for proteins that function in </a:t>
            </a:r>
            <a:r>
              <a:rPr lang="en-US" sz="2400" b="1" dirty="0" smtClean="0"/>
              <a:t>metabolism.</a:t>
            </a:r>
          </a:p>
          <a:p>
            <a:endParaRPr lang="en-US" sz="2400" dirty="0" smtClean="0"/>
          </a:p>
          <a:p>
            <a:r>
              <a:rPr lang="en-US" sz="2400" b="1" dirty="0" smtClean="0"/>
              <a:t>Affecting </a:t>
            </a:r>
            <a:r>
              <a:rPr lang="en-US" sz="2400" b="1" dirty="0"/>
              <a:t>enzymes and/or transport proteins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 required </a:t>
            </a:r>
            <a:r>
              <a:rPr lang="en-US" sz="2400" b="1" dirty="0"/>
              <a:t>for catabolism of amino acids (AAs</a:t>
            </a:r>
            <a:r>
              <a:rPr lang="en-US" sz="2400" b="1" dirty="0" smtClean="0"/>
              <a:t>),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/>
              <a:t>lipids, or </a:t>
            </a:r>
            <a:r>
              <a:rPr lang="en-US" sz="2400" b="1" dirty="0" smtClean="0"/>
              <a:t>carbohydrates. </a:t>
            </a:r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Image result for pictures a child which has  galactose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83" y="2419045"/>
            <a:ext cx="227855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Symptoms of </a:t>
            </a:r>
            <a:r>
              <a:rPr lang="en-US" b="1" dirty="0" err="1"/>
              <a:t>galactosemia</a:t>
            </a:r>
            <a:r>
              <a:rPr lang="en-US" b="1" dirty="0"/>
              <a:t> are:</a:t>
            </a:r>
            <a:endParaRPr lang="en-US" dirty="0"/>
          </a:p>
          <a:p>
            <a:pPr lvl="1"/>
            <a:r>
              <a:rPr lang="en-US" dirty="0"/>
              <a:t>Convulsions.</a:t>
            </a:r>
          </a:p>
          <a:p>
            <a:pPr lvl="1"/>
            <a:r>
              <a:rPr lang="en-US" dirty="0"/>
              <a:t>Irritability.</a:t>
            </a:r>
          </a:p>
          <a:p>
            <a:pPr lvl="1"/>
            <a:r>
              <a:rPr lang="en-US" dirty="0"/>
              <a:t>Lethargy.</a:t>
            </a:r>
          </a:p>
          <a:p>
            <a:pPr lvl="1"/>
            <a:r>
              <a:rPr lang="en-US" dirty="0"/>
              <a:t>Poor feeding -- baby refuses to eat formula containing milk.</a:t>
            </a:r>
          </a:p>
          <a:p>
            <a:pPr lvl="1"/>
            <a:r>
              <a:rPr lang="en-US" dirty="0"/>
              <a:t>Poor weight gain.</a:t>
            </a:r>
          </a:p>
          <a:p>
            <a:pPr lvl="1"/>
            <a:r>
              <a:rPr lang="en-US" dirty="0"/>
              <a:t>Yellow skin and whites of the eyes (jaundice)</a:t>
            </a:r>
          </a:p>
          <a:p>
            <a:pPr lvl="1"/>
            <a:r>
              <a:rPr lang="en-US" dirty="0"/>
              <a:t>Vomiting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risk of </a:t>
            </a:r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Hepatomegaly</a:t>
            </a:r>
            <a:r>
              <a:rPr lang="en-US" dirty="0"/>
              <a:t>,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54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b="1" dirty="0" smtClean="0"/>
              <a:t>Complications</a:t>
            </a:r>
          </a:p>
          <a:p>
            <a:pPr lvl="1"/>
            <a:r>
              <a:rPr lang="en-US" sz="2900" dirty="0"/>
              <a:t>Multiple complications can appear if </a:t>
            </a:r>
            <a:r>
              <a:rPr lang="en-US" sz="2900" dirty="0" err="1"/>
              <a:t>galactosemia</a:t>
            </a:r>
            <a:r>
              <a:rPr lang="en-US" sz="2900" dirty="0"/>
              <a:t> isn’t diagnosed and treated right away. The buildup of </a:t>
            </a:r>
            <a:r>
              <a:rPr lang="en-US" sz="2900" dirty="0" err="1"/>
              <a:t>galactose</a:t>
            </a:r>
            <a:r>
              <a:rPr lang="en-US" sz="2900" dirty="0"/>
              <a:t> in the blood can be dangerous. Without diagnosis and intervention, </a:t>
            </a:r>
            <a:r>
              <a:rPr lang="en-US" sz="2900" dirty="0" err="1"/>
              <a:t>galactosemia</a:t>
            </a:r>
            <a:r>
              <a:rPr lang="en-US" sz="2900" dirty="0"/>
              <a:t> can be life-threatening in newborns</a:t>
            </a:r>
            <a:r>
              <a:rPr lang="en-US" sz="2900" dirty="0" smtClean="0"/>
              <a:t>.</a:t>
            </a:r>
          </a:p>
          <a:p>
            <a:pPr lvl="1"/>
            <a:endParaRPr lang="en-US" sz="2900" dirty="0" smtClean="0"/>
          </a:p>
          <a:p>
            <a:r>
              <a:rPr lang="en-US" sz="2600" dirty="0"/>
              <a:t>liver damage or liver failure</a:t>
            </a:r>
          </a:p>
          <a:p>
            <a:r>
              <a:rPr lang="en-US" sz="2600" dirty="0"/>
              <a:t>serious bacterial infections</a:t>
            </a:r>
          </a:p>
          <a:p>
            <a:r>
              <a:rPr lang="en-US" sz="2600" dirty="0">
                <a:solidFill>
                  <a:schemeClr val="tx2"/>
                </a:solidFill>
                <a:hlinkClick r:id="rId2"/>
              </a:rPr>
              <a:t>sepsis</a:t>
            </a:r>
            <a:r>
              <a:rPr lang="en-US" sz="2600" dirty="0">
                <a:solidFill>
                  <a:schemeClr val="tx2"/>
                </a:solidFill>
              </a:rPr>
              <a:t>, </a:t>
            </a:r>
            <a:r>
              <a:rPr lang="en-US" sz="2600" dirty="0"/>
              <a:t>which is a life-threatening problem caused by infections</a:t>
            </a:r>
          </a:p>
          <a:p>
            <a:r>
              <a:rPr lang="en-US" sz="2600" dirty="0"/>
              <a:t>shock</a:t>
            </a:r>
          </a:p>
          <a:p>
            <a:r>
              <a:rPr lang="en-US" sz="2600" dirty="0"/>
              <a:t>delayed development</a:t>
            </a:r>
          </a:p>
          <a:p>
            <a:r>
              <a:rPr lang="en-US" sz="2600" dirty="0"/>
              <a:t>behavioral problems</a:t>
            </a:r>
          </a:p>
          <a:p>
            <a:r>
              <a:rPr lang="en-US" sz="2600" dirty="0">
                <a:hlinkClick r:id="rId3"/>
              </a:rPr>
              <a:t>cataracts</a:t>
            </a:r>
            <a:endParaRPr lang="en-US" sz="26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b="1" dirty="0" smtClean="0"/>
              <a:t>Treatment</a:t>
            </a:r>
          </a:p>
          <a:p>
            <a:pPr lvl="1"/>
            <a:r>
              <a:rPr lang="en-US" sz="2900" dirty="0" smtClean="0"/>
              <a:t>The </a:t>
            </a:r>
            <a:r>
              <a:rPr lang="en-US" sz="2900" dirty="0"/>
              <a:t>most common treatment for </a:t>
            </a:r>
            <a:r>
              <a:rPr lang="en-US" sz="2900" dirty="0" err="1"/>
              <a:t>galactosemia</a:t>
            </a:r>
            <a:r>
              <a:rPr lang="en-US" sz="2900" dirty="0"/>
              <a:t> is a low-</a:t>
            </a:r>
            <a:r>
              <a:rPr lang="en-US" sz="2900" dirty="0" err="1"/>
              <a:t>galactose</a:t>
            </a:r>
            <a:r>
              <a:rPr lang="en-US" sz="2900" dirty="0"/>
              <a:t> diet. </a:t>
            </a:r>
            <a:endParaRPr lang="en-US" sz="2900" dirty="0" smtClean="0"/>
          </a:p>
          <a:p>
            <a:pPr lvl="2"/>
            <a:r>
              <a:rPr lang="en-US" dirty="0"/>
              <a:t>Cow's milk</a:t>
            </a:r>
          </a:p>
          <a:p>
            <a:pPr lvl="2"/>
            <a:r>
              <a:rPr lang="en-US" dirty="0"/>
              <a:t>Butter</a:t>
            </a:r>
          </a:p>
          <a:p>
            <a:pPr lvl="2"/>
            <a:r>
              <a:rPr lang="en-US" dirty="0"/>
              <a:t>Yogurt</a:t>
            </a:r>
          </a:p>
          <a:p>
            <a:pPr lvl="2"/>
            <a:r>
              <a:rPr lang="en-US" dirty="0"/>
              <a:t>Cheese</a:t>
            </a:r>
          </a:p>
          <a:p>
            <a:pPr lvl="2"/>
            <a:r>
              <a:rPr lang="en-US" dirty="0"/>
              <a:t>Ice cream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/>
              <a:t>There is no cure for </a:t>
            </a:r>
            <a:r>
              <a:rPr lang="en-US" sz="2600" dirty="0" err="1"/>
              <a:t>galactosemia</a:t>
            </a:r>
            <a:r>
              <a:rPr lang="en-US" sz="2600" dirty="0"/>
              <a:t> or approved medication to replace the enzymes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/>
              <a:t>Although a low-</a:t>
            </a:r>
            <a:r>
              <a:rPr lang="en-US" sz="2600" dirty="0" err="1"/>
              <a:t>galactose</a:t>
            </a:r>
            <a:r>
              <a:rPr lang="en-US" sz="2600" dirty="0"/>
              <a:t> diet can prevent or reduce the risk of some complications, it may not stop all of </a:t>
            </a:r>
            <a:r>
              <a:rPr lang="en-US" sz="2600" dirty="0" smtClean="0"/>
              <a:t>them.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5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Any foods or drugs which contain the following ingredients should also be avoided during </a:t>
            </a:r>
            <a:r>
              <a:rPr lang="en-US" sz="2000" dirty="0" smtClean="0"/>
              <a:t>infancy:</a:t>
            </a:r>
          </a:p>
          <a:p>
            <a:pPr lvl="1"/>
            <a:r>
              <a:rPr lang="en-US" sz="1800" dirty="0" smtClean="0"/>
              <a:t>Casein</a:t>
            </a:r>
            <a:endParaRPr lang="en-US" sz="1800" dirty="0"/>
          </a:p>
          <a:p>
            <a:pPr lvl="1"/>
            <a:r>
              <a:rPr lang="en-US" sz="1800" dirty="0" smtClean="0"/>
              <a:t>Curds</a:t>
            </a:r>
            <a:endParaRPr lang="en-US" sz="1800" dirty="0"/>
          </a:p>
          <a:p>
            <a:pPr lvl="1"/>
            <a:r>
              <a:rPr lang="en-US" sz="1800" dirty="0" smtClean="0"/>
              <a:t>Whey</a:t>
            </a:r>
            <a:endParaRPr lang="en-US" sz="1800" dirty="0"/>
          </a:p>
          <a:p>
            <a:pPr lvl="1"/>
            <a:r>
              <a:rPr lang="en-US" sz="1800" dirty="0" smtClean="0"/>
              <a:t>Whey solids</a:t>
            </a:r>
          </a:p>
          <a:p>
            <a:r>
              <a:rPr lang="en-US" sz="1800" dirty="0" smtClean="0"/>
              <a:t>Since </a:t>
            </a:r>
            <a:r>
              <a:rPr lang="en-US" sz="1800" dirty="0"/>
              <a:t>children with </a:t>
            </a:r>
            <a:r>
              <a:rPr lang="en-US" sz="1800" dirty="0" err="1"/>
              <a:t>galactosemia</a:t>
            </a:r>
            <a:r>
              <a:rPr lang="en-US" sz="1800" dirty="0"/>
              <a:t> cannot consume milk products, their calcium levels may be too low. Taking calcium supplements every day will help ensure they receive enough calcium. </a:t>
            </a:r>
          </a:p>
          <a:p>
            <a:r>
              <a:rPr lang="en-US" sz="1800" dirty="0" smtClean="0"/>
              <a:t>Vitamin </a:t>
            </a:r>
            <a:r>
              <a:rPr lang="en-US" sz="1800" dirty="0"/>
              <a:t>D supplements may be recommended in addition to calcium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3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b="1" dirty="0" smtClean="0"/>
              <a:t>Glycogen </a:t>
            </a:r>
            <a:r>
              <a:rPr lang="en-US" b="1" dirty="0"/>
              <a:t>storage disease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A metabolic</a:t>
            </a:r>
            <a:r>
              <a:rPr lang="en-US" dirty="0"/>
              <a:t> disorder caused by enzyme deficiencies </a:t>
            </a:r>
            <a:r>
              <a:rPr lang="en-US" dirty="0" smtClean="0"/>
              <a:t>affecting: </a:t>
            </a:r>
          </a:p>
          <a:p>
            <a:pPr lvl="1"/>
            <a:r>
              <a:rPr lang="en-US" b="1" dirty="0" smtClean="0"/>
              <a:t>Glycogen</a:t>
            </a:r>
            <a:r>
              <a:rPr lang="en-US" dirty="0"/>
              <a:t> </a:t>
            </a:r>
            <a:r>
              <a:rPr lang="en-US" dirty="0" smtClean="0"/>
              <a:t>synthesis</a:t>
            </a:r>
          </a:p>
          <a:p>
            <a:pPr lvl="1"/>
            <a:r>
              <a:rPr lang="en-US" b="1" dirty="0" smtClean="0"/>
              <a:t>Glycogen</a:t>
            </a:r>
            <a:r>
              <a:rPr lang="en-US" dirty="0"/>
              <a:t> breakdown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b="1" dirty="0" smtClean="0"/>
              <a:t>Glycolysis</a:t>
            </a:r>
            <a:r>
              <a:rPr lang="en-US" dirty="0" smtClean="0"/>
              <a:t> </a:t>
            </a:r>
            <a:r>
              <a:rPr lang="en-US" dirty="0"/>
              <a:t>(glucose breakdown), typically in muscles and/or liver </a:t>
            </a:r>
            <a:r>
              <a:rPr lang="en-US" dirty="0" smtClean="0"/>
              <a:t>cells.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most common of </a:t>
            </a:r>
            <a:r>
              <a:rPr lang="en-US" dirty="0" smtClean="0"/>
              <a:t>the GSDs </a:t>
            </a:r>
            <a:r>
              <a:rPr lang="en-US" dirty="0"/>
              <a:t>are </a:t>
            </a:r>
            <a:r>
              <a:rPr lang="en-US" b="1" dirty="0"/>
              <a:t>types I and III.</a:t>
            </a:r>
            <a:endParaRPr lang="en-US" b="1" dirty="0">
              <a:solidFill>
                <a:srgbClr val="99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88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General </a:t>
            </a:r>
            <a:r>
              <a:rPr lang="en-US" b="1" dirty="0"/>
              <a:t>symptoms of GSD may include:</a:t>
            </a:r>
            <a:endParaRPr lang="en-US" dirty="0"/>
          </a:p>
          <a:p>
            <a:pPr lvl="1"/>
            <a:r>
              <a:rPr lang="en-US" dirty="0"/>
              <a:t>poor </a:t>
            </a:r>
            <a:r>
              <a:rPr lang="en-US" dirty="0" smtClean="0"/>
              <a:t>physical growth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feeling comfortable in hot weather (heat intolerance)</a:t>
            </a:r>
          </a:p>
          <a:p>
            <a:pPr lvl="1"/>
            <a:r>
              <a:rPr lang="en-US" dirty="0"/>
              <a:t>Bruising too easily.</a:t>
            </a:r>
          </a:p>
          <a:p>
            <a:pPr lvl="1"/>
            <a:r>
              <a:rPr lang="en-US" b="1" dirty="0"/>
              <a:t>Low blood sugar</a:t>
            </a:r>
            <a:r>
              <a:rPr lang="en-US" dirty="0"/>
              <a:t> (hypoglycemia)</a:t>
            </a:r>
          </a:p>
          <a:p>
            <a:pPr lvl="1"/>
            <a:r>
              <a:rPr lang="en-US" dirty="0"/>
              <a:t>An enlarged liver.</a:t>
            </a:r>
          </a:p>
          <a:p>
            <a:pPr lvl="1"/>
            <a:r>
              <a:rPr lang="en-US" dirty="0"/>
              <a:t>A swollen belly.</a:t>
            </a:r>
          </a:p>
          <a:p>
            <a:pPr lvl="1"/>
            <a:r>
              <a:rPr lang="en-US" dirty="0"/>
              <a:t>Weak muscles (low muscle tone)</a:t>
            </a:r>
          </a:p>
          <a:p>
            <a:pPr lvl="1"/>
            <a:r>
              <a:rPr lang="en-US" dirty="0"/>
              <a:t>Muscle pain and cramping during exercise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54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Type I (Von </a:t>
            </a:r>
            <a:r>
              <a:rPr lang="en-US" dirty="0" err="1"/>
              <a:t>Gierke</a:t>
            </a:r>
            <a:r>
              <a:rPr lang="en-US" dirty="0"/>
              <a:t> </a:t>
            </a:r>
            <a:r>
              <a:rPr lang="en-US" b="1" dirty="0"/>
              <a:t>disease</a:t>
            </a:r>
            <a:r>
              <a:rPr lang="en-US" dirty="0"/>
              <a:t>) – this is the </a:t>
            </a:r>
            <a:r>
              <a:rPr lang="en-US" b="1" dirty="0"/>
              <a:t>most common</a:t>
            </a:r>
            <a:r>
              <a:rPr lang="en-US" dirty="0"/>
              <a:t> type of </a:t>
            </a:r>
            <a:r>
              <a:rPr lang="en-US" b="1" dirty="0"/>
              <a:t>glycogen storage disease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GSD </a:t>
            </a:r>
            <a:r>
              <a:rPr lang="en-US" dirty="0"/>
              <a:t>type </a:t>
            </a:r>
            <a:r>
              <a:rPr lang="en-US" dirty="0" err="1"/>
              <a:t>Ia</a:t>
            </a:r>
            <a:r>
              <a:rPr lang="en-US" dirty="0"/>
              <a:t> (25% of GSDs) is a defect in the enzyme </a:t>
            </a:r>
            <a:r>
              <a:rPr lang="en-US" dirty="0" smtClean="0"/>
              <a:t>glucose-1-6-phosphatase</a:t>
            </a:r>
            <a:r>
              <a:rPr lang="en-US" dirty="0"/>
              <a:t>, which impairs the formation of new </a:t>
            </a:r>
            <a:r>
              <a:rPr lang="en-US" dirty="0" smtClean="0"/>
              <a:t>glucose </a:t>
            </a:r>
            <a:r>
              <a:rPr lang="en-US" b="1" dirty="0" smtClean="0"/>
              <a:t>(gluconeogenesis</a:t>
            </a:r>
            <a:r>
              <a:rPr lang="en-US" b="1" dirty="0"/>
              <a:t>) </a:t>
            </a:r>
            <a:r>
              <a:rPr lang="en-US" dirty="0"/>
              <a:t>and the breakdown of glycogen from </a:t>
            </a:r>
            <a:r>
              <a:rPr lang="en-US" dirty="0" smtClean="0"/>
              <a:t>storage </a:t>
            </a:r>
            <a:r>
              <a:rPr lang="en-US" b="1" dirty="0" smtClean="0"/>
              <a:t>(</a:t>
            </a:r>
            <a:r>
              <a:rPr lang="en-US" b="1" dirty="0" err="1" smtClean="0"/>
              <a:t>glycogenolysis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9900CC"/>
                </a:solidFill>
              </a:rPr>
              <a:t>Treatment</a:t>
            </a:r>
          </a:p>
          <a:p>
            <a:r>
              <a:rPr lang="en-US" dirty="0" smtClean="0"/>
              <a:t>In </a:t>
            </a:r>
            <a:r>
              <a:rPr lang="en-US" dirty="0"/>
              <a:t>general, no specific </a:t>
            </a:r>
            <a:r>
              <a:rPr lang="en-US" b="1" dirty="0"/>
              <a:t>treatment</a:t>
            </a:r>
            <a:r>
              <a:rPr lang="en-US" dirty="0"/>
              <a:t> exists to </a:t>
            </a:r>
            <a:r>
              <a:rPr lang="en-US" b="1" dirty="0"/>
              <a:t>cure glycogen storage diseases</a:t>
            </a:r>
            <a:r>
              <a:rPr lang="en-US" dirty="0"/>
              <a:t> (GSDs). In some cases, diet therapy is helpful. </a:t>
            </a:r>
            <a:endParaRPr lang="en-US" dirty="0" smtClean="0"/>
          </a:p>
          <a:p>
            <a:r>
              <a:rPr lang="en-US" dirty="0" smtClean="0"/>
              <a:t>Meticulous </a:t>
            </a:r>
            <a:r>
              <a:rPr lang="en-US" dirty="0"/>
              <a:t>adherence to a dietary regimen may reduce liver size, prevent hypoglycemia, allow for reduction in </a:t>
            </a:r>
            <a:r>
              <a:rPr lang="en-US" b="1" dirty="0"/>
              <a:t>symptoms</a:t>
            </a:r>
            <a:r>
              <a:rPr lang="en-US" dirty="0"/>
              <a:t>, and allow for growth and development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32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b="1" dirty="0"/>
              <a:t>GSD III or </a:t>
            </a:r>
            <a:r>
              <a:rPr lang="en-US" b="1" dirty="0" err="1" smtClean="0"/>
              <a:t>debrancher</a:t>
            </a:r>
            <a:r>
              <a:rPr lang="en-US" b="1" dirty="0"/>
              <a:t> </a:t>
            </a:r>
            <a:r>
              <a:rPr lang="en-US" b="1" dirty="0" smtClean="0"/>
              <a:t>enzyme </a:t>
            </a:r>
            <a:r>
              <a:rPr lang="en-US" b="1" dirty="0"/>
              <a:t>deficiency</a:t>
            </a:r>
            <a:r>
              <a:rPr lang="en-US" dirty="0" smtClean="0"/>
              <a:t>)</a:t>
            </a:r>
          </a:p>
          <a:p>
            <a:r>
              <a:rPr lang="en-US" dirty="0"/>
              <a:t>prevents glycogen </a:t>
            </a:r>
            <a:r>
              <a:rPr lang="en-US" dirty="0" smtClean="0"/>
              <a:t>breakdown</a:t>
            </a:r>
          </a:p>
          <a:p>
            <a:r>
              <a:rPr lang="en-US" dirty="0"/>
              <a:t>This disorder is similar to GSD </a:t>
            </a:r>
            <a:r>
              <a:rPr lang="en-US" dirty="0" smtClean="0"/>
              <a:t>I </a:t>
            </a:r>
            <a:r>
              <a:rPr lang="en-US" dirty="0"/>
              <a:t>in that </a:t>
            </a:r>
            <a:r>
              <a:rPr lang="en-US" dirty="0" err="1" smtClean="0"/>
              <a:t>glycogenolysis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inefficient but gluconeogenesis is amplified to </a:t>
            </a:r>
            <a:r>
              <a:rPr lang="en-US" dirty="0" err="1" smtClean="0"/>
              <a:t>helpmaintain</a:t>
            </a:r>
            <a:r>
              <a:rPr lang="en-US" dirty="0" smtClean="0"/>
              <a:t> </a:t>
            </a:r>
            <a:r>
              <a:rPr lang="en-US" dirty="0"/>
              <a:t>glucose production.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symptoms of GSD III </a:t>
            </a:r>
            <a:r>
              <a:rPr lang="en-US" dirty="0" smtClean="0"/>
              <a:t>are usually </a:t>
            </a:r>
            <a:r>
              <a:rPr lang="en-US" dirty="0"/>
              <a:t>less severe and range from hepatomegaly to severe hypoglycemia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50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Medical treatment</a:t>
            </a:r>
          </a:p>
          <a:p>
            <a:pPr lvl="1"/>
            <a:r>
              <a:rPr lang="en-US" dirty="0" smtClean="0"/>
              <a:t>Children </a:t>
            </a:r>
            <a:r>
              <a:rPr lang="en-US" dirty="0"/>
              <a:t>with GSD are usually cared for by several specialists, including specialists in endocrinology and metabolism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outcome of treatment has been good. The hazard of </a:t>
            </a:r>
            <a:r>
              <a:rPr lang="en-US" dirty="0" smtClean="0"/>
              <a:t>severe hypoglycemic </a:t>
            </a:r>
            <a:r>
              <a:rPr lang="en-US" dirty="0"/>
              <a:t>episodes is diminished, physical growth is </a:t>
            </a:r>
            <a:r>
              <a:rPr lang="en-US" dirty="0" smtClean="0"/>
              <a:t>improved, and </a:t>
            </a:r>
            <a:r>
              <a:rPr lang="en-US" dirty="0"/>
              <a:t>liver size is decreased.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02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Disorders of Carbohydrate</a:t>
            </a:r>
            <a:br>
              <a:rPr lang="en-US" dirty="0"/>
            </a:br>
            <a:r>
              <a:rPr lang="en-US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Medical Nutrition </a:t>
            </a:r>
            <a:r>
              <a:rPr lang="en-US" b="1" dirty="0" smtClean="0"/>
              <a:t>Therapy</a:t>
            </a:r>
          </a:p>
          <a:p>
            <a:pPr lvl="1"/>
            <a:r>
              <a:rPr lang="en-US" dirty="0" smtClean="0"/>
              <a:t>Maintain </a:t>
            </a:r>
            <a:r>
              <a:rPr lang="en-US" dirty="0"/>
              <a:t>plasma </a:t>
            </a:r>
            <a:r>
              <a:rPr lang="en-US" dirty="0" smtClean="0"/>
              <a:t>glucose in </a:t>
            </a:r>
            <a:r>
              <a:rPr lang="en-US" dirty="0"/>
              <a:t>a normal range and prevent hypoglycemia by providing </a:t>
            </a:r>
            <a:r>
              <a:rPr lang="en-US" dirty="0" smtClean="0"/>
              <a:t>a constant </a:t>
            </a:r>
            <a:r>
              <a:rPr lang="en-US" dirty="0"/>
              <a:t>supply of exogenous glucose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Administration </a:t>
            </a:r>
            <a:r>
              <a:rPr lang="en-US" dirty="0" smtClean="0"/>
              <a:t>of raw </a:t>
            </a:r>
            <a:r>
              <a:rPr lang="en-US" dirty="0"/>
              <a:t>cornstarch </a:t>
            </a:r>
            <a:r>
              <a:rPr lang="en-US" dirty="0" smtClean="0"/>
              <a:t>at </a:t>
            </a:r>
            <a:r>
              <a:rPr lang="en-US" dirty="0"/>
              <a:t>regular intervals and a high–complex carbohydrate,</a:t>
            </a:r>
          </a:p>
          <a:p>
            <a:pPr lvl="1"/>
            <a:r>
              <a:rPr lang="en-US" dirty="0"/>
              <a:t>low-fat dietary pattern are advocated to prevent hypoglycemia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Iron supplementation is required </a:t>
            </a:r>
            <a:r>
              <a:rPr lang="en-US" dirty="0" smtClean="0"/>
              <a:t>to maintain </a:t>
            </a:r>
            <a:r>
              <a:rPr lang="en-US" dirty="0"/>
              <a:t>adequate hematologic status because </a:t>
            </a:r>
            <a:r>
              <a:rPr lang="en-US" dirty="0" smtClean="0"/>
              <a:t>cornstarch interferes </a:t>
            </a:r>
            <a:r>
              <a:rPr lang="en-US" dirty="0"/>
              <a:t>with iron absorption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0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Metabolic Disorders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02" y="1544681"/>
            <a:ext cx="8246070" cy="3359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</a:t>
            </a:r>
            <a:r>
              <a:rPr lang="en-US" b="1" dirty="0"/>
              <a:t>Inherited disorders</a:t>
            </a:r>
            <a:r>
              <a:rPr lang="en-US" dirty="0" smtClean="0"/>
              <a:t> </a:t>
            </a:r>
          </a:p>
          <a:p>
            <a:r>
              <a:rPr lang="en-US" b="1" dirty="0"/>
              <a:t>Each parent is a “carrier” of a non-working trait that is passed to the child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Prompt and proper treatment can prevent or lessen  </a:t>
            </a:r>
            <a:r>
              <a:rPr lang="en-US" b="1" dirty="0" smtClean="0"/>
              <a:t>         symptoms.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Fatty acid oxidation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074" name="Picture 2" descr="Image result for medium chain acyl co a dehydrogenase deficiency biochemical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1" y="1593407"/>
            <a:ext cx="3054100" cy="28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3555" y="1593407"/>
            <a:ext cx="56500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Fatty </a:t>
            </a:r>
            <a:r>
              <a:rPr lang="en-US" sz="2400" b="1" dirty="0"/>
              <a:t>acid oxidation </a:t>
            </a:r>
            <a:r>
              <a:rPr lang="en-US" sz="2400" b="1" dirty="0" smtClean="0"/>
              <a:t>disorders</a:t>
            </a:r>
          </a:p>
          <a:p>
            <a:r>
              <a:rPr lang="en-US" sz="2400" b="1" dirty="0"/>
              <a:t>	</a:t>
            </a:r>
            <a:r>
              <a:rPr lang="en-US" dirty="0" smtClean="0"/>
              <a:t>Conditions </a:t>
            </a:r>
            <a:r>
              <a:rPr lang="en-US" dirty="0"/>
              <a:t>that affect how a body breaks down </a:t>
            </a:r>
            <a:r>
              <a:rPr lang="en-US" dirty="0" smtClean="0"/>
              <a:t>	fat.</a:t>
            </a:r>
          </a:p>
          <a:p>
            <a:pPr marL="0" lvl="1"/>
            <a:r>
              <a:rPr lang="en-US" sz="2000" b="1" dirty="0" smtClean="0"/>
              <a:t>Medium</a:t>
            </a:r>
            <a:r>
              <a:rPr lang="en-US" sz="2000" dirty="0" smtClean="0"/>
              <a:t>-</a:t>
            </a:r>
            <a:r>
              <a:rPr lang="en-US" sz="2000" b="1" dirty="0" smtClean="0"/>
              <a:t>chain acyl</a:t>
            </a:r>
            <a:r>
              <a:rPr lang="en-US" sz="2000" dirty="0" smtClean="0"/>
              <a:t>-</a:t>
            </a:r>
            <a:r>
              <a:rPr lang="en-US" sz="2000" b="1" dirty="0" smtClean="0"/>
              <a:t>CoA dehydrogenase</a:t>
            </a:r>
            <a:r>
              <a:rPr lang="en-US" sz="2000" dirty="0"/>
              <a:t> (MCAD) </a:t>
            </a:r>
            <a:r>
              <a:rPr lang="en-US" sz="2000" b="1" dirty="0" smtClean="0"/>
              <a:t>deficiency</a:t>
            </a:r>
          </a:p>
          <a:p>
            <a:pPr marL="0" lvl="1"/>
            <a:r>
              <a:rPr lang="en-US" sz="2000" b="1" dirty="0"/>
              <a:t>	</a:t>
            </a:r>
            <a:r>
              <a:rPr lang="en-US" dirty="0" smtClean="0"/>
              <a:t>An </a:t>
            </a:r>
            <a:r>
              <a:rPr lang="en-US" dirty="0"/>
              <a:t>inherited disorder that prevents body from </a:t>
            </a:r>
            <a:r>
              <a:rPr lang="en-US" dirty="0" smtClean="0"/>
              <a:t>	breaking </a:t>
            </a:r>
            <a:r>
              <a:rPr lang="en-US" dirty="0"/>
              <a:t>down certain fats and converting them </a:t>
            </a:r>
            <a:r>
              <a:rPr lang="en-US" dirty="0" smtClean="0"/>
              <a:t>	into </a:t>
            </a:r>
            <a:r>
              <a:rPr lang="en-US" dirty="0"/>
              <a:t>energy. </a:t>
            </a:r>
            <a:endParaRPr lang="en-US" dirty="0" smtClean="0"/>
          </a:p>
          <a:p>
            <a:pPr marL="0" lvl="1"/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level of sugar in your blood can drop </a:t>
            </a:r>
            <a:r>
              <a:rPr lang="en-US" dirty="0" smtClean="0"/>
              <a:t>	dangerously </a:t>
            </a:r>
            <a:r>
              <a:rPr lang="en-US" dirty="0"/>
              <a:t>low (hypoglycemia). </a:t>
            </a:r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6854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Fatty </a:t>
            </a:r>
            <a:r>
              <a:rPr lang="en-US" b="1" dirty="0"/>
              <a:t>acid oxidation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655520"/>
            <a:ext cx="8704185" cy="2991784"/>
          </a:xfrm>
        </p:spPr>
        <p:txBody>
          <a:bodyPr>
            <a:normAutofit fontScale="40000" lnSpcReduction="20000"/>
          </a:bodyPr>
          <a:lstStyle/>
          <a:p>
            <a:pPr marL="342900" lvl="2" indent="-342900"/>
            <a:r>
              <a:rPr lang="en-US" sz="5100" b="1" dirty="0"/>
              <a:t>Medium</a:t>
            </a:r>
            <a:r>
              <a:rPr lang="en-US" sz="5100" dirty="0"/>
              <a:t>-</a:t>
            </a:r>
            <a:r>
              <a:rPr lang="en-US" sz="5100" b="1" dirty="0"/>
              <a:t>chain </a:t>
            </a:r>
            <a:r>
              <a:rPr lang="en-US" sz="5100" b="1" dirty="0" smtClean="0"/>
              <a:t>acyl</a:t>
            </a:r>
            <a:r>
              <a:rPr lang="en-US" sz="5100" dirty="0" smtClean="0"/>
              <a:t>-</a:t>
            </a:r>
            <a:r>
              <a:rPr lang="en-US" sz="5100" b="1" dirty="0" smtClean="0"/>
              <a:t>CoA dehydrogenase</a:t>
            </a:r>
            <a:r>
              <a:rPr lang="en-US" sz="5100" dirty="0"/>
              <a:t> (MCAD) </a:t>
            </a:r>
            <a:r>
              <a:rPr lang="en-US" sz="5100" b="1" dirty="0" smtClean="0"/>
              <a:t>deficiency</a:t>
            </a:r>
          </a:p>
          <a:p>
            <a:pPr marL="800100" lvl="3" indent="-342900"/>
            <a:r>
              <a:rPr lang="en-US" sz="3600" dirty="0" smtClean="0"/>
              <a:t>Left untreated, hypoglycemia caused by MCAD deficiency can lead to seizures, breathing difficulties, coma and other serious health problems</a:t>
            </a:r>
          </a:p>
          <a:p>
            <a:pPr marL="800100" lvl="3" indent="-342900"/>
            <a:endParaRPr lang="en-US" sz="2400" b="1" dirty="0" smtClean="0">
              <a:solidFill>
                <a:schemeClr val="tx1"/>
              </a:solidFill>
            </a:endParaRPr>
          </a:p>
          <a:p>
            <a:pPr marL="800100" lvl="3" indent="-342900"/>
            <a:r>
              <a:rPr lang="en-US" sz="4200" b="1" dirty="0" smtClean="0">
                <a:solidFill>
                  <a:schemeClr val="tx1"/>
                </a:solidFill>
              </a:rPr>
              <a:t>Medical Nutrition Therapy</a:t>
            </a:r>
          </a:p>
          <a:p>
            <a:pPr marL="1257300" lvl="4" indent="-342900"/>
            <a:r>
              <a:rPr lang="en-US" sz="4200" dirty="0" smtClean="0"/>
              <a:t>prevent problems caused </a:t>
            </a:r>
            <a:r>
              <a:rPr lang="en-US" sz="4200" dirty="0"/>
              <a:t>by hypoglycemia from </a:t>
            </a:r>
            <a:r>
              <a:rPr lang="en-US" sz="4200" dirty="0" smtClean="0"/>
              <a:t>occurring</a:t>
            </a:r>
          </a:p>
          <a:p>
            <a:pPr marL="1257300" lvl="4" indent="-342900"/>
            <a:r>
              <a:rPr lang="en-US" sz="4200" dirty="0"/>
              <a:t>frequent feedings with adequate calories </a:t>
            </a:r>
            <a:endParaRPr lang="en-US" sz="4200" dirty="0" smtClean="0"/>
          </a:p>
          <a:p>
            <a:pPr marL="1257300" lvl="4" indent="-342900"/>
            <a:r>
              <a:rPr lang="en-US" sz="4200" dirty="0" smtClean="0"/>
              <a:t>Feeding complex </a:t>
            </a:r>
            <a:r>
              <a:rPr lang="en-US" sz="4200" dirty="0"/>
              <a:t>carbohydrates to maintain blood </a:t>
            </a:r>
            <a:r>
              <a:rPr lang="en-US" sz="4200" dirty="0" smtClean="0"/>
              <a:t>sugar</a:t>
            </a:r>
          </a:p>
          <a:p>
            <a:pPr marL="1257300" lvl="4" indent="-342900"/>
            <a:r>
              <a:rPr lang="en-US" sz="4200" dirty="0"/>
              <a:t>Avoid fasting longer than recommended by your health care team</a:t>
            </a:r>
          </a:p>
          <a:p>
            <a:pPr marL="1257300" lvl="4" indent="-342900"/>
            <a:r>
              <a:rPr lang="en-US" sz="4200" dirty="0"/>
              <a:t>Choose foods that are high in complex carbohydrates and lower in </a:t>
            </a:r>
            <a:r>
              <a:rPr lang="en-US" sz="4200" dirty="0" smtClean="0"/>
              <a:t>fat</a:t>
            </a:r>
          </a:p>
          <a:p>
            <a:pPr marL="1257300" lvl="4" indent="-342900"/>
            <a:endParaRPr lang="en-US" sz="2900" dirty="0" smtClean="0"/>
          </a:p>
          <a:p>
            <a:pPr marL="914400" lvl="4" indent="0">
              <a:buNone/>
            </a:pPr>
            <a:r>
              <a:rPr lang="en-US" sz="2900" dirty="0" smtClean="0"/>
              <a:t> </a:t>
            </a:r>
          </a:p>
          <a:p>
            <a:pPr marL="800100" lvl="3" indent="-342900"/>
            <a:endParaRPr lang="en-US" dirty="0" smtClean="0"/>
          </a:p>
          <a:p>
            <a:pPr marL="342900" lvl="2" indent="-342900"/>
            <a:endParaRPr lang="en-US" sz="20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0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Fatty acid oxidation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Very Long Chain Acyl CoA Dehydrogenase Deficiency (LCAD)</a:t>
            </a:r>
          </a:p>
          <a:p>
            <a:pPr lvl="1"/>
            <a:r>
              <a:rPr lang="en-US" dirty="0"/>
              <a:t> </a:t>
            </a:r>
            <a:r>
              <a:rPr lang="en-US" dirty="0" smtClean="0"/>
              <a:t>A </a:t>
            </a:r>
            <a:r>
              <a:rPr lang="en-US" dirty="0"/>
              <a:t>rare genetic disorder of fatty acid </a:t>
            </a:r>
            <a:r>
              <a:rPr lang="en-US" dirty="0" smtClean="0"/>
              <a:t>metabolism.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enzyme needed to break down certain very long-chain fatty acids is missing or not working properly.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past the </a:t>
            </a:r>
            <a:r>
              <a:rPr lang="en-US" dirty="0"/>
              <a:t>name long-chain acyl-CoA dehydrogenase deficiency (LCADD) was applied to one such disease, but today it is clear that all cases once thought to be LCADD are actually VLCADD.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Fatty acid oxidation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Very Long Chain Acyl CoA Dehydrogenase Deficiency (LCAD)</a:t>
            </a:r>
          </a:p>
          <a:p>
            <a:pPr lvl="1"/>
            <a:r>
              <a:rPr lang="en-US" dirty="0" smtClean="0"/>
              <a:t>Classically</a:t>
            </a:r>
            <a:r>
              <a:rPr lang="en-US" dirty="0"/>
              <a:t>, two forms of VLCADD have been described: </a:t>
            </a:r>
            <a:endParaRPr lang="en-US" dirty="0" smtClean="0"/>
          </a:p>
          <a:p>
            <a:pPr lvl="2"/>
            <a:r>
              <a:rPr lang="en-US" dirty="0" smtClean="0"/>
              <a:t>An early-onset</a:t>
            </a:r>
          </a:p>
          <a:p>
            <a:pPr lvl="2"/>
            <a:r>
              <a:rPr lang="en-US" dirty="0" smtClean="0"/>
              <a:t>Severe </a:t>
            </a:r>
            <a:r>
              <a:rPr lang="en-US" dirty="0"/>
              <a:t>form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unrecognized and undiagnosed, can lead to extreme weakness of the heart muscles (cardiomyopathy) and be life-threatening, and a later-onset, milder form that is characterized by repeated bouts of low blood sugar (hypoglycemia).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Fatty acid oxidation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Very Long Chain Acyl CoA Dehydrogenase Deficiency (LCAD)</a:t>
            </a:r>
          </a:p>
          <a:p>
            <a:pPr lvl="1"/>
            <a:r>
              <a:rPr lang="en-US" b="1" dirty="0" smtClean="0"/>
              <a:t>Treatment:</a:t>
            </a:r>
          </a:p>
          <a:p>
            <a:pPr lvl="2"/>
            <a:r>
              <a:rPr lang="en-US" dirty="0" smtClean="0"/>
              <a:t>Treatment </a:t>
            </a:r>
            <a:r>
              <a:rPr lang="en-US" dirty="0"/>
              <a:t>are primarily directed toward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preventing and controlling acute episodes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Newborns should not fast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than 4 hours </a:t>
            </a:r>
            <a:r>
              <a:rPr lang="en-US" dirty="0" smtClean="0"/>
              <a:t>for </a:t>
            </a:r>
            <a:r>
              <a:rPr lang="en-US" dirty="0"/>
              <a:t>the first 6 months of age. </a:t>
            </a:r>
            <a:r>
              <a:rPr lang="en-US" dirty="0" smtClean="0"/>
              <a:t>Increases </a:t>
            </a:r>
            <a:r>
              <a:rPr lang="en-US" dirty="0"/>
              <a:t>gradually to 8 hours over the next 6 months of age, </a:t>
            </a:r>
            <a:r>
              <a:rPr lang="en-US" dirty="0" smtClean="0"/>
              <a:t>then </a:t>
            </a:r>
            <a:r>
              <a:rPr lang="en-US" dirty="0"/>
              <a:t>8-12 hours after age 3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Maintaining </a:t>
            </a:r>
            <a:r>
              <a:rPr lang="en-US" dirty="0"/>
              <a:t>a low-fat, high-carbohydrate diet, with frequent feeding </a:t>
            </a:r>
            <a:endParaRPr lang="en-US" dirty="0" smtClean="0"/>
          </a:p>
          <a:p>
            <a:pPr lvl="2"/>
            <a:r>
              <a:rPr lang="en-US" dirty="0" smtClean="0"/>
              <a:t>Uses </a:t>
            </a:r>
            <a:r>
              <a:rPr lang="en-US" dirty="0"/>
              <a:t>of low-fat nutritional supplements and medium-chain triglycerides (e.g., MCT oil).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34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2" y="0"/>
            <a:ext cx="578643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4375" y="433880"/>
            <a:ext cx="1832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Forte" panose="03060902040502070203" pitchFamily="66" charset="0"/>
              </a:rPr>
              <a:t>A healthy outside starts from </a:t>
            </a:r>
          </a:p>
          <a:p>
            <a:r>
              <a:rPr lang="en-US" sz="360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Forte" panose="03060902040502070203" pitchFamily="66" charset="0"/>
              </a:rPr>
              <a:t>the inside</a:t>
            </a:r>
            <a:endParaRPr lang="en-US" sz="36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119740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59785" y="128470"/>
            <a:ext cx="6560215" cy="4867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Metabolic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treatment </a:t>
            </a:r>
            <a:r>
              <a:rPr lang="en-US" dirty="0"/>
              <a:t>for many metabolic disorders </a:t>
            </a:r>
            <a:r>
              <a:rPr lang="en-US" dirty="0" smtClean="0"/>
              <a:t>is </a:t>
            </a:r>
            <a:r>
              <a:rPr lang="en-US" b="1" dirty="0" smtClean="0"/>
              <a:t>Medical nutrition therapy </a:t>
            </a:r>
            <a:r>
              <a:rPr lang="en-US" b="1" dirty="0"/>
              <a:t>(MNT</a:t>
            </a:r>
            <a:r>
              <a:rPr lang="en-US" b="1" dirty="0" smtClean="0"/>
              <a:t>) </a:t>
            </a:r>
            <a:r>
              <a:rPr lang="en-US" dirty="0"/>
              <a:t>with intervention specific to the disorder.</a:t>
            </a:r>
          </a:p>
          <a:p>
            <a:pPr lvl="1"/>
            <a:r>
              <a:rPr lang="en-US" dirty="0"/>
              <a:t>The goals of MNT are to maintain biochemical </a:t>
            </a:r>
            <a:r>
              <a:rPr lang="en-US" dirty="0" smtClean="0"/>
              <a:t>equilibrium for </a:t>
            </a:r>
            <a:r>
              <a:rPr lang="en-US" dirty="0"/>
              <a:t>the affected </a:t>
            </a:r>
            <a:r>
              <a:rPr lang="en-US" dirty="0" smtClean="0"/>
              <a:t>pathway</a:t>
            </a:r>
          </a:p>
          <a:p>
            <a:pPr lvl="1"/>
            <a:r>
              <a:rPr lang="en-US" dirty="0" smtClean="0"/>
              <a:t> Provide </a:t>
            </a:r>
            <a:r>
              <a:rPr lang="en-US" dirty="0"/>
              <a:t>adequate nutrients to </a:t>
            </a:r>
            <a:r>
              <a:rPr lang="en-US" dirty="0" smtClean="0"/>
              <a:t>support typical </a:t>
            </a:r>
            <a:r>
              <a:rPr lang="en-US" dirty="0"/>
              <a:t>growth and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circumvent the missing or inactive enzyme by </a:t>
            </a:r>
          </a:p>
          <a:p>
            <a:pPr lvl="2"/>
            <a:r>
              <a:rPr lang="en-US" dirty="0"/>
              <a:t>(1) restricting the amount of substrate available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2) supplementing the amount of product, </a:t>
            </a:r>
          </a:p>
          <a:p>
            <a:pPr lvl="2"/>
            <a:r>
              <a:rPr lang="en-US" dirty="0"/>
              <a:t>(3) supplementing the enzymatic cofactor,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4) combining any or all of these approaches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5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Metabolic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/>
              <a:t>Amino Acids</a:t>
            </a:r>
          </a:p>
          <a:p>
            <a:endParaRPr lang="en-US" b="1" dirty="0" smtClean="0"/>
          </a:p>
          <a:p>
            <a:r>
              <a:rPr lang="en-US" b="1" dirty="0" smtClean="0"/>
              <a:t>Carbohydrate Disorders</a:t>
            </a:r>
          </a:p>
          <a:p>
            <a:endParaRPr lang="en-US" b="1" dirty="0" smtClean="0"/>
          </a:p>
          <a:p>
            <a:r>
              <a:rPr lang="en-US" b="1" dirty="0" smtClean="0"/>
              <a:t>Fatty </a:t>
            </a:r>
            <a:r>
              <a:rPr lang="en-US" b="1" dirty="0"/>
              <a:t>Acid </a:t>
            </a:r>
            <a:r>
              <a:rPr lang="en-US" b="1" dirty="0" smtClean="0"/>
              <a:t>Disorders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050" y="2113635"/>
            <a:ext cx="3044949" cy="2927472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398774" cy="3359504"/>
          </a:xfrm>
        </p:spPr>
        <p:txBody>
          <a:bodyPr>
            <a:normAutofit/>
          </a:bodyPr>
          <a:lstStyle/>
          <a:p>
            <a:r>
              <a:rPr lang="en-US" b="1" dirty="0"/>
              <a:t>Phenylketonuria (PKU) </a:t>
            </a:r>
            <a:r>
              <a:rPr lang="en-US" dirty="0"/>
              <a:t>is the most common of the </a:t>
            </a:r>
            <a:r>
              <a:rPr lang="en-US" dirty="0" err="1"/>
              <a:t>hyperphenylalaninemias</a:t>
            </a:r>
            <a:r>
              <a:rPr lang="en-US" dirty="0"/>
              <a:t>.</a:t>
            </a:r>
          </a:p>
          <a:p>
            <a:r>
              <a:rPr lang="en-US" dirty="0"/>
              <a:t>In this disorder phenylalanine (</a:t>
            </a:r>
            <a:r>
              <a:rPr lang="en-US" dirty="0" err="1"/>
              <a:t>Phe</a:t>
            </a:r>
            <a:r>
              <a:rPr lang="en-US" dirty="0"/>
              <a:t>) is </a:t>
            </a:r>
            <a:r>
              <a:rPr lang="en-US" dirty="0" smtClean="0"/>
              <a:t>not metabolized </a:t>
            </a:r>
            <a:r>
              <a:rPr lang="en-US" dirty="0"/>
              <a:t>to tyrosine (Tyr) because of a deficiency or </a:t>
            </a:r>
            <a:r>
              <a:rPr lang="en-US" dirty="0" smtClean="0"/>
              <a:t>inactivity of </a:t>
            </a:r>
            <a:r>
              <a:rPr lang="en-US" dirty="0"/>
              <a:t>phenylalanine hydroxylase (PAH) as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Medical treatment</a:t>
            </a:r>
          </a:p>
          <a:p>
            <a:pPr lvl="1"/>
            <a:r>
              <a:rPr lang="en-US" dirty="0" smtClean="0"/>
              <a:t>Typically </a:t>
            </a:r>
            <a:r>
              <a:rPr lang="en-US" dirty="0"/>
              <a:t>newborn screening programs for </a:t>
            </a:r>
            <a:r>
              <a:rPr lang="en-US" dirty="0" smtClean="0"/>
              <a:t>PKU</a:t>
            </a:r>
          </a:p>
          <a:p>
            <a:pPr lvl="1"/>
            <a:r>
              <a:rPr lang="en-US" dirty="0" smtClean="0"/>
              <a:t> identified as positive newborn screen</a:t>
            </a:r>
          </a:p>
          <a:p>
            <a:pPr lvl="1"/>
            <a:r>
              <a:rPr lang="en-US" b="1" dirty="0" smtClean="0"/>
              <a:t>Referred </a:t>
            </a:r>
            <a:r>
              <a:rPr lang="en-US" b="1" dirty="0"/>
              <a:t>to metabolic </a:t>
            </a:r>
            <a:r>
              <a:rPr lang="en-US" b="1" dirty="0" smtClean="0"/>
              <a:t>physician</a:t>
            </a:r>
          </a:p>
          <a:p>
            <a:pPr lvl="1"/>
            <a:r>
              <a:rPr lang="en-US" dirty="0" smtClean="0"/>
              <a:t>Diagnostic </a:t>
            </a:r>
            <a:r>
              <a:rPr lang="en-US" dirty="0"/>
              <a:t>criteria for PKU include an</a:t>
            </a:r>
          </a:p>
          <a:p>
            <a:pPr lvl="2"/>
            <a:r>
              <a:rPr lang="en-US" dirty="0" smtClean="0"/>
              <a:t>Elevated </a:t>
            </a:r>
            <a:r>
              <a:rPr lang="en-US" dirty="0"/>
              <a:t>blood concentration of </a:t>
            </a:r>
            <a:r>
              <a:rPr lang="en-US" dirty="0" err="1"/>
              <a:t>Phe</a:t>
            </a:r>
            <a:r>
              <a:rPr lang="en-US" dirty="0"/>
              <a:t> and </a:t>
            </a:r>
            <a:r>
              <a:rPr lang="en-US" dirty="0" err="1" smtClean="0"/>
              <a:t>and</a:t>
            </a:r>
            <a:r>
              <a:rPr lang="en-US" dirty="0" smtClean="0"/>
              <a:t> </a:t>
            </a:r>
            <a:r>
              <a:rPr lang="en-US" dirty="0"/>
              <a:t>elevated  </a:t>
            </a:r>
            <a:r>
              <a:rPr lang="en-US" dirty="0" smtClean="0"/>
              <a:t> </a:t>
            </a:r>
            <a:r>
              <a:rPr lang="en-US" dirty="0" err="1"/>
              <a:t>Phe:Tyr</a:t>
            </a:r>
            <a:r>
              <a:rPr lang="en-US" dirty="0"/>
              <a:t> ratio.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diagnostic process also</a:t>
            </a:r>
          </a:p>
          <a:p>
            <a:pPr lvl="2"/>
            <a:r>
              <a:rPr lang="en-US" dirty="0" smtClean="0"/>
              <a:t>should include evaluation for </a:t>
            </a:r>
            <a:r>
              <a:rPr lang="en-US" dirty="0" err="1" smtClean="0"/>
              <a:t>hyperphenylalaninemia</a:t>
            </a:r>
            <a:r>
              <a:rPr lang="en-US" dirty="0" smtClean="0"/>
              <a:t> </a:t>
            </a:r>
            <a:r>
              <a:rPr lang="en-US" dirty="0"/>
              <a:t>that </a:t>
            </a:r>
            <a:r>
              <a:rPr lang="en-US" dirty="0" smtClean="0"/>
              <a:t>results from the deficiency of enzymes other than PAH, including defects </a:t>
            </a:r>
            <a:r>
              <a:rPr lang="en-US" dirty="0"/>
              <a:t>in </a:t>
            </a:r>
            <a:r>
              <a:rPr lang="en-US" dirty="0" err="1"/>
              <a:t>tetrahydrobiopterin</a:t>
            </a:r>
            <a:r>
              <a:rPr lang="en-US" dirty="0"/>
              <a:t> (BH</a:t>
            </a:r>
            <a:r>
              <a:rPr lang="en-US" sz="800" dirty="0"/>
              <a:t>4</a:t>
            </a:r>
            <a:r>
              <a:rPr lang="en-US" dirty="0"/>
              <a:t>) synthesis or </a:t>
            </a:r>
            <a:r>
              <a:rPr lang="en-US" dirty="0" smtClean="0"/>
              <a:t>regeneration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12906</TotalTime>
  <Words>1937</Words>
  <Application>Microsoft Office PowerPoint</Application>
  <PresentationFormat>On-screen Show (16:9)</PresentationFormat>
  <Paragraphs>368</Paragraphs>
  <Slides>45</Slides>
  <Notes>5</Notes>
  <HiddenSlides>0</HiddenSlides>
  <MMClips>17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Forte</vt:lpstr>
      <vt:lpstr>Office Theme</vt:lpstr>
      <vt:lpstr>Inborn Error of Metabolism</vt:lpstr>
      <vt:lpstr>Learning Objectives</vt:lpstr>
      <vt:lpstr>Definition</vt:lpstr>
      <vt:lpstr>Metabolic Disorders</vt:lpstr>
      <vt:lpstr>PowerPoint Presentation</vt:lpstr>
      <vt:lpstr>Metabolic Disorders</vt:lpstr>
      <vt:lpstr>Types of Metabolic Disorders</vt:lpstr>
      <vt:lpstr>Amino Acid Disorder</vt:lpstr>
      <vt:lpstr>Medical management</vt:lpstr>
      <vt:lpstr>Amino Acid Disorder</vt:lpstr>
      <vt:lpstr>Amino Acid Disorders Treatment: “Diet for Life”</vt:lpstr>
      <vt:lpstr>Amino Acid Disorders Treatment: “Diet for Life”</vt:lpstr>
      <vt:lpstr>Amino Acid Disorder</vt:lpstr>
      <vt:lpstr>Amino Acid Disorder</vt:lpstr>
      <vt:lpstr>Amino Acid Disorder</vt:lpstr>
      <vt:lpstr>Urea Cycle Disorders</vt:lpstr>
      <vt:lpstr>Urea Cycle Disorders</vt:lpstr>
      <vt:lpstr>Urea Cycle Disorders</vt:lpstr>
      <vt:lpstr>Urea Cycle Disorders</vt:lpstr>
      <vt:lpstr>Urea Cycle Disorders</vt:lpstr>
      <vt:lpstr>Urea Cycle Disorders</vt:lpstr>
      <vt:lpstr>Organic Acid Disorders</vt:lpstr>
      <vt:lpstr>Organic Acid Disorders</vt:lpstr>
      <vt:lpstr>Organic Acid Disorders</vt:lpstr>
      <vt:lpstr>Organic Acid Disorders</vt:lpstr>
      <vt:lpstr>Organic Acid Disorders</vt:lpstr>
      <vt:lpstr>Disorders of Carbohydrate Metabolism</vt:lpstr>
      <vt:lpstr>Disorders of Carbohydrate Metabolism</vt:lpstr>
      <vt:lpstr>Disorders of Carbohydrate Metabolism</vt:lpstr>
      <vt:lpstr>Disorders of Carbohydrate Metabolism</vt:lpstr>
      <vt:lpstr>Disorders of Carbohydrate Metabolism</vt:lpstr>
      <vt:lpstr>Disorders of Carbohydrate Metabolism</vt:lpstr>
      <vt:lpstr>Disorders of Carbohydrate Metabolism</vt:lpstr>
      <vt:lpstr>Disorders of Carbohydrate Metabolism</vt:lpstr>
      <vt:lpstr>Disorders of Carbohydrate Metabolism</vt:lpstr>
      <vt:lpstr>Disorders of Carbohydrate Metabolism</vt:lpstr>
      <vt:lpstr>Disorders of Carbohydrate Metabolism</vt:lpstr>
      <vt:lpstr>Disorders of Carbohydrate Metabolism</vt:lpstr>
      <vt:lpstr>Disorders of Carbohydrate Metabolism</vt:lpstr>
      <vt:lpstr>Fatty acid oxidation disorders</vt:lpstr>
      <vt:lpstr>Fatty acid oxidation disorders</vt:lpstr>
      <vt:lpstr>Fatty acid oxidation disorders</vt:lpstr>
      <vt:lpstr>Fatty acid oxidation disorders</vt:lpstr>
      <vt:lpstr>Fatty acid oxidation disorders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Mazloom</cp:lastModifiedBy>
  <cp:revision>381</cp:revision>
  <dcterms:created xsi:type="dcterms:W3CDTF">2013-08-21T19:17:07Z</dcterms:created>
  <dcterms:modified xsi:type="dcterms:W3CDTF">2021-02-15T07:06:22Z</dcterms:modified>
</cp:coreProperties>
</file>