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306" r:id="rId2"/>
    <p:sldId id="257" r:id="rId3"/>
    <p:sldId id="309" r:id="rId4"/>
    <p:sldId id="301" r:id="rId5"/>
    <p:sldId id="290" r:id="rId6"/>
    <p:sldId id="291" r:id="rId7"/>
    <p:sldId id="295" r:id="rId8"/>
    <p:sldId id="296" r:id="rId9"/>
    <p:sldId id="300" r:id="rId10"/>
    <p:sldId id="299" r:id="rId11"/>
    <p:sldId id="297" r:id="rId12"/>
    <p:sldId id="258" r:id="rId13"/>
    <p:sldId id="303" r:id="rId14"/>
    <p:sldId id="305" r:id="rId15"/>
    <p:sldId id="304" r:id="rId16"/>
    <p:sldId id="293" r:id="rId17"/>
    <p:sldId id="260" r:id="rId18"/>
    <p:sldId id="302" r:id="rId19"/>
    <p:sldId id="261" r:id="rId20"/>
    <p:sldId id="262" r:id="rId21"/>
    <p:sldId id="263" r:id="rId22"/>
    <p:sldId id="264" r:id="rId23"/>
    <p:sldId id="265" r:id="rId24"/>
    <p:sldId id="267" r:id="rId25"/>
    <p:sldId id="270" r:id="rId26"/>
    <p:sldId id="271" r:id="rId27"/>
    <p:sldId id="273" r:id="rId28"/>
    <p:sldId id="275" r:id="rId29"/>
    <p:sldId id="276" r:id="rId30"/>
    <p:sldId id="279" r:id="rId31"/>
    <p:sldId id="285" r:id="rId32"/>
    <p:sldId id="308"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7653" autoAdjust="0"/>
  </p:normalViewPr>
  <p:slideViewPr>
    <p:cSldViewPr snapToGrid="0">
      <p:cViewPr varScale="1">
        <p:scale>
          <a:sx n="67" d="100"/>
          <a:sy n="67" d="100"/>
        </p:scale>
        <p:origin x="1296" y="53"/>
      </p:cViewPr>
      <p:guideLst/>
    </p:cSldViewPr>
  </p:slideViewPr>
  <p:notesTextViewPr>
    <p:cViewPr>
      <p:scale>
        <a:sx n="1" d="1"/>
        <a:sy n="1" d="1"/>
      </p:scale>
      <p:origin x="0" y="0"/>
    </p:cViewPr>
  </p:notesTextViewPr>
  <p:sorterViewPr>
    <p:cViewPr>
      <p:scale>
        <a:sx n="100" d="100"/>
        <a:sy n="100" d="100"/>
      </p:scale>
      <p:origin x="0" y="-877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32D9D-77A3-4D4E-8E35-594FEDEFA4BF}" type="datetimeFigureOut">
              <a:rPr lang="en-US" smtClean="0"/>
              <a:t>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F6BC2-D920-405A-8BF3-9878E4D7AB7E}" type="slidenum">
              <a:rPr lang="en-US" smtClean="0"/>
              <a:t>‹#›</a:t>
            </a:fld>
            <a:endParaRPr lang="en-US"/>
          </a:p>
        </p:txBody>
      </p:sp>
    </p:spTree>
    <p:extLst>
      <p:ext uri="{BB962C8B-B14F-4D97-AF65-F5344CB8AC3E}">
        <p14:creationId xmlns:p14="http://schemas.microsoft.com/office/powerpoint/2010/main" val="111451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1</a:t>
            </a:fld>
            <a:endParaRPr lang="en-US"/>
          </a:p>
        </p:txBody>
      </p:sp>
    </p:spTree>
    <p:extLst>
      <p:ext uri="{BB962C8B-B14F-4D97-AF65-F5344CB8AC3E}">
        <p14:creationId xmlns:p14="http://schemas.microsoft.com/office/powerpoint/2010/main" val="3554092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advantage of the capabilities of mobile health such as sending reminders to take drugs, improving patient-caregivers relationships, and the constant receiving of vital information about the patients through various sensors can reduce complications and mortality. </a:t>
            </a:r>
          </a:p>
          <a:p>
            <a:r>
              <a:rPr lang="en-US" dirty="0"/>
              <a:t>Moreover, mobile health can improve self-care. </a:t>
            </a:r>
          </a:p>
          <a:p>
            <a:r>
              <a:rPr lang="en-US" dirty="0"/>
              <a:t>Promoting self-care and treatment adherence increases the quality of life and reduces the complications and costs(Johnston et al., 2016).</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16</a:t>
            </a:fld>
            <a:endParaRPr lang="en-US"/>
          </a:p>
        </p:txBody>
      </p:sp>
    </p:spTree>
    <p:extLst>
      <p:ext uri="{BB962C8B-B14F-4D97-AF65-F5344CB8AC3E}">
        <p14:creationId xmlns:p14="http://schemas.microsoft.com/office/powerpoint/2010/main" val="3778077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smart phones are increasingly used by different groups of people, even the elderly. Therefore, taking advantage of mobile phones capabilities and their applications could be a promising and sustainable strategy to improve medication adherence and health outcomes for patients with chronic diseases. </a:t>
            </a:r>
            <a:r>
              <a:rPr lang="en-US" b="1" dirty="0"/>
              <a:t>Monitoring symptoms, receiving patient information </a:t>
            </a:r>
            <a:r>
              <a:rPr lang="en-US" dirty="0"/>
              <a:t>about side effects of treatments, </a:t>
            </a:r>
            <a:r>
              <a:rPr lang="en-US" b="1" dirty="0"/>
              <a:t>sending reminders </a:t>
            </a:r>
            <a:r>
              <a:rPr lang="en-US" dirty="0"/>
              <a:t>to the patient to take medication, </a:t>
            </a:r>
            <a:r>
              <a:rPr lang="en-US" b="1" dirty="0"/>
              <a:t>providing education </a:t>
            </a:r>
            <a:r>
              <a:rPr lang="en-US" dirty="0"/>
              <a:t>as well as self-care and self-management devices for the patient, communicating with the health providers, and </a:t>
            </a:r>
            <a:r>
              <a:rPr lang="en-US" b="1" dirty="0"/>
              <a:t>providing social support </a:t>
            </a:r>
            <a:r>
              <a:rPr lang="en-US" dirty="0"/>
              <a:t>are the capabilities of mobile health intervention (</a:t>
            </a:r>
            <a:r>
              <a:rPr lang="en-US" dirty="0" err="1"/>
              <a:t>Hardinge</a:t>
            </a:r>
            <a:r>
              <a:rPr lang="en-US" dirty="0"/>
              <a:t> et al., 2015; </a:t>
            </a:r>
            <a:r>
              <a:rPr lang="en-US" dirty="0" err="1"/>
              <a:t>Lakshminarayan</a:t>
            </a:r>
            <a:r>
              <a:rPr lang="en-US" dirty="0"/>
              <a:t> et al., 2018; Levine &amp; Reid, 2012). So far, the effectiveness of these interventions in various diseases such as diabetes, hypertension, cardiovascular disease and cancer has been shown (Dale et al., 2015; </a:t>
            </a:r>
            <a:r>
              <a:rPr lang="en-US" dirty="0" err="1"/>
              <a:t>Myoungsuk</a:t>
            </a:r>
            <a:r>
              <a:rPr lang="en-US" dirty="0"/>
              <a:t>, 2019; Sun et al., 2019; van den Berg et al., 2015). In this study, we investigated various </a:t>
            </a:r>
            <a:r>
              <a:rPr lang="en-US" dirty="0" err="1"/>
              <a:t>mhealth</a:t>
            </a:r>
            <a:r>
              <a:rPr lang="en-US" dirty="0"/>
              <a:t> interventions in the elderly and their impact on promoting self-care and adherence. Because the focus of this study is on the consequences of self-care and adherence in the elderly, findings of this study can be effective for related programs researchers and designers.</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17</a:t>
            </a:fld>
            <a:endParaRPr lang="en-US"/>
          </a:p>
        </p:txBody>
      </p:sp>
    </p:spTree>
    <p:extLst>
      <p:ext uri="{BB962C8B-B14F-4D97-AF65-F5344CB8AC3E}">
        <p14:creationId xmlns:p14="http://schemas.microsoft.com/office/powerpoint/2010/main" val="271164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review, 20 RCT that have evaluated the impact of various </a:t>
            </a:r>
            <a:r>
              <a:rPr lang="en-US" dirty="0" err="1"/>
              <a:t>mhealth</a:t>
            </a:r>
            <a:r>
              <a:rPr lang="en-US" dirty="0"/>
              <a:t> interventions on self-care and adherence in the last 5 years, has been studied. All studies were in English and the duration of interventions in different studies was between 8 weeks and 12 months. The number of participants in both control and intervention groups varied from 5 to 176 people. A total of 3268 people (1731 in the intervention group and 1537 in the control group) participated in the study. Of these, 1418 were male (761 in the intervention group and 657 in the control group) and 1850 were female (970 in the intervention group and 880 in the control group) and all were over 50 years old. Of these 20 studies, two cases were about heart diseases (Dale et al., 2015; J. D. </a:t>
            </a:r>
            <a:r>
              <a:rPr lang="en-US" dirty="0" err="1"/>
              <a:t>Piette</a:t>
            </a:r>
            <a:r>
              <a:rPr lang="en-US" dirty="0"/>
              <a:t> et al., 2015), seven cases were about type 2 diabetes (Becker et al., 2017; Crowley et al., 2016; Dugas et al., 2018; </a:t>
            </a:r>
            <a:r>
              <a:rPr lang="en-US" dirty="0" err="1"/>
              <a:t>Peimani</a:t>
            </a:r>
            <a:r>
              <a:rPr lang="en-US" dirty="0"/>
              <a:t> et al., 2016; </a:t>
            </a:r>
            <a:r>
              <a:rPr lang="en-US" dirty="0" err="1"/>
              <a:t>Sarayani</a:t>
            </a:r>
            <a:r>
              <a:rPr lang="en-US" dirty="0"/>
              <a:t> et al., 2018; Sun et al., 2019; Tan et al., 2020), two cases were about hypertension (Kim et al., 2016; </a:t>
            </a:r>
            <a:r>
              <a:rPr lang="en-US" dirty="0" err="1"/>
              <a:t>Myoungsuk</a:t>
            </a:r>
            <a:r>
              <a:rPr lang="en-US" dirty="0"/>
              <a:t>, 2019), one case was about pre-diabetes (</a:t>
            </a:r>
            <a:r>
              <a:rPr lang="en-US" dirty="0" err="1"/>
              <a:t>Griauzde</a:t>
            </a:r>
            <a:r>
              <a:rPr lang="en-US" dirty="0"/>
              <a:t> et al., 2019), one case was about breast cancer (van den Berg et al., 2015), two cases were about cancer screening (breast (A. S. Anderson et al., 2018) and colorectal (Miller Jr et al., 2018), one case was about chronic obstructive pulmonary disease (</a:t>
            </a:r>
            <a:r>
              <a:rPr lang="en-US" dirty="0" err="1"/>
              <a:t>Coultas</a:t>
            </a:r>
            <a:r>
              <a:rPr lang="en-US" dirty="0"/>
              <a:t> et al., 2018), and four cases were combination of two diseases (Abaza &amp; </a:t>
            </a:r>
            <a:r>
              <a:rPr lang="en-US" dirty="0" err="1"/>
              <a:t>Marschollek</a:t>
            </a:r>
            <a:r>
              <a:rPr lang="en-US" dirty="0"/>
              <a:t>, 2017; </a:t>
            </a:r>
            <a:r>
              <a:rPr lang="en-US" dirty="0" err="1"/>
              <a:t>Fors</a:t>
            </a:r>
            <a:r>
              <a:rPr lang="en-US" dirty="0"/>
              <a:t> et al., 2018; Frias et al., 2017; John D </a:t>
            </a:r>
            <a:r>
              <a:rPr lang="en-US" dirty="0" err="1"/>
              <a:t>Piette</a:t>
            </a:r>
            <a:r>
              <a:rPr lang="en-US" dirty="0"/>
              <a:t> et al., 2016). (Table 1)</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21</a:t>
            </a:fld>
            <a:endParaRPr lang="en-US"/>
          </a:p>
        </p:txBody>
      </p:sp>
    </p:spTree>
    <p:extLst>
      <p:ext uri="{BB962C8B-B14F-4D97-AF65-F5344CB8AC3E}">
        <p14:creationId xmlns:p14="http://schemas.microsoft.com/office/powerpoint/2010/main" val="3262180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Types of </a:t>
            </a:r>
            <a:r>
              <a:rPr lang="en-US" dirty="0" err="1"/>
              <a:t>mhealth</a:t>
            </a:r>
            <a:r>
              <a:rPr lang="en-US" dirty="0"/>
              <a:t> interventions and the number of studies in any type are shown in table 2. Mobile health interventions can be divided into 5 general groups including message, call, application, device, and internet-based interventions. In message-based interventions, educational or reminder messages are sent in the form of short message services (SMS), Long-message services (LMS), or emails to patients or their caregivers. In telephone call interventions, providing training, follow-up, and communication with service providers such as nurses are done by a telephone call. Some educational interventions are provided through designed online or offline applications. Devises which are used include a glucometer for self-assessment of blood sugar or a pedometer for self-assessment of physical activity, as well as a device for controlling blood pressure that can be connected to a mobile phone. Web-based interventions have included training through wireless tools and websites. Studies have used a combination of several interventions. Educational information about type 2 diabetes was presented for the participants in control group in </a:t>
            </a:r>
            <a:r>
              <a:rPr lang="en-US" dirty="0" err="1"/>
              <a:t>Griauzde’s</a:t>
            </a:r>
            <a:r>
              <a:rPr lang="en-US" dirty="0"/>
              <a:t> (</a:t>
            </a:r>
            <a:r>
              <a:rPr lang="en-US" dirty="0" err="1"/>
              <a:t>Griauzde</a:t>
            </a:r>
            <a:r>
              <a:rPr lang="en-US" dirty="0"/>
              <a:t> et al., 2019) study. Also, standard program of disease management was presented in Kim’s (Kim et al., 2016) study. Furthermore, telephone calls were presented in </a:t>
            </a:r>
            <a:r>
              <a:rPr lang="en-US" dirty="0" err="1"/>
              <a:t>Piette’s</a:t>
            </a:r>
            <a:r>
              <a:rPr lang="en-US" dirty="0"/>
              <a:t> (2015) (J. D. </a:t>
            </a:r>
            <a:r>
              <a:rPr lang="en-US" dirty="0" err="1"/>
              <a:t>Piette</a:t>
            </a:r>
            <a:r>
              <a:rPr lang="en-US" dirty="0"/>
              <a:t> et al., 2015) and </a:t>
            </a:r>
            <a:r>
              <a:rPr lang="en-US" dirty="0" err="1"/>
              <a:t>Piette’s</a:t>
            </a:r>
            <a:r>
              <a:rPr lang="en-US" dirty="0"/>
              <a:t> (2016) (John D </a:t>
            </a:r>
            <a:r>
              <a:rPr lang="en-US" dirty="0" err="1"/>
              <a:t>Piette</a:t>
            </a:r>
            <a:r>
              <a:rPr lang="en-US" dirty="0"/>
              <a:t> et al., 2016) studies. Eventually, routine care was provided in other studies. (Table 2)</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22</a:t>
            </a:fld>
            <a:endParaRPr lang="en-US"/>
          </a:p>
        </p:txBody>
      </p:sp>
    </p:spTree>
    <p:extLst>
      <p:ext uri="{BB962C8B-B14F-4D97-AF65-F5344CB8AC3E}">
        <p14:creationId xmlns:p14="http://schemas.microsoft.com/office/powerpoint/2010/main" val="2960206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study, self-care and adherence were the two main outcomes. Different studies in different forms which are summarized in Table Three, evaluated these two factors and the impact of </a:t>
            </a:r>
            <a:r>
              <a:rPr lang="en-US" dirty="0" err="1"/>
              <a:t>mhealth</a:t>
            </a:r>
            <a:r>
              <a:rPr lang="en-US" dirty="0"/>
              <a:t> on them. All studies have shown that </a:t>
            </a:r>
            <a:r>
              <a:rPr lang="en-US" dirty="0" err="1"/>
              <a:t>mhealth</a:t>
            </a:r>
            <a:r>
              <a:rPr lang="en-US" dirty="0"/>
              <a:t> interventions are effective in self-care and have been able to improve self-care behaviors (including healthy lifestyles such as appropriate diet and adequate physical activity), self-management, and self-efficacy. These interventions have also promoted treatment, medication adherence or healthy behaviors adherence such as proper nutrition and adequate physical activity. (Table 3)</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23</a:t>
            </a:fld>
            <a:endParaRPr lang="en-US"/>
          </a:p>
        </p:txBody>
      </p:sp>
    </p:spTree>
    <p:extLst>
      <p:ext uri="{BB962C8B-B14F-4D97-AF65-F5344CB8AC3E}">
        <p14:creationId xmlns:p14="http://schemas.microsoft.com/office/powerpoint/2010/main" val="3470735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Diabetes is a metabolic disease that causes irreversible complications such as blindness, renal failure, heart attack and lower limb amputation, especially in the elderly (</a:t>
            </a:r>
            <a:r>
              <a:rPr lang="en-US" dirty="0" err="1"/>
              <a:t>Aminuddin</a:t>
            </a:r>
            <a:r>
              <a:rPr lang="en-US" dirty="0"/>
              <a:t> et al., 2019). The use of mobile health technology for self-care in this disease leads to blood sugar control, which, in turn, helps regulate medications and lifestyle modification as well as the effectiveness of communication between the health provider and the patient (</a:t>
            </a:r>
            <a:r>
              <a:rPr lang="en-US" dirty="0" err="1"/>
              <a:t>Harashima</a:t>
            </a:r>
            <a:r>
              <a:rPr lang="en-US" dirty="0"/>
              <a:t> et al., 2017; Schnell et al., 2017). Research into this study with a focus on diabetes have used some interventions such as sending a text message to the patient, providing advice by persons such as a nurse or pharmacist through phone calls, sending a reminder text, using a glucometer to upgrade blood sugar self-assessment, using smartphone apps (</a:t>
            </a:r>
            <a:r>
              <a:rPr lang="en-US" dirty="0" err="1"/>
              <a:t>DiaSocial</a:t>
            </a:r>
            <a:r>
              <a:rPr lang="en-US" dirty="0"/>
              <a:t> and Fitbit), sending an email to caregivers, and holding workshops and telephone follow-ups in order to improve self-care and adherence.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study conducted by </a:t>
            </a:r>
            <a:r>
              <a:rPr lang="en-US" dirty="0" err="1"/>
              <a:t>Chenglin</a:t>
            </a:r>
            <a:r>
              <a:rPr lang="en-US" dirty="0"/>
              <a:t> Sun et al. (2019), training related to medication, diet, and physical activity was provided for three months through a mobile health app that improved blood sugar level, self-assessment, and healthy behaviors adherence. In this study, there were 44 elderly over 65 years old in the intervention group who were given a glucometer to assess their blood sugar and a pedometer to assess their physical activity. These devices were connected to people's smart phones via Bluetooth. The medical team transmitted educational and reminder recommendations to people by either sending messages through the application or making phone call. However, as the information about diet was not as exact as that of blood sugar level, the impact of guidance related to diet and exercise in controlling blood sugar level was not reliable. This study suggested that an exact approach be used in order to collect data about the amount of received and used calories (Sun et al.,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2016 study by </a:t>
            </a:r>
            <a:r>
              <a:rPr lang="en-US" dirty="0" err="1"/>
              <a:t>Peimani</a:t>
            </a:r>
            <a:r>
              <a:rPr lang="en-US" dirty="0"/>
              <a:t> et al. 150 adults were randomized into three groups of 50. Text messages were sent to two groups (tailored SMS and non-tailored SMS) while the control group received no text messages. Phone calls were also made to individuals in both intervention groups once a week. The content of the educational message based on the aim of the study was about blood sugar control, diet, and physical activity, which ultimately led to optimal control of blood sugar levels and the promotion of diabetes self-care and self-efficacy. As the education level of patients has had an impact on the effectiveness of educational text messages, it is recommended that this intervention be done in larger groups and similar education levels (</a:t>
            </a:r>
            <a:r>
              <a:rPr lang="en-US" dirty="0" err="1"/>
              <a:t>Peimani</a:t>
            </a:r>
            <a:r>
              <a:rPr lang="en-US" dirty="0"/>
              <a:t> et al., 2016).</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24</a:t>
            </a:fld>
            <a:endParaRPr lang="en-US"/>
          </a:p>
        </p:txBody>
      </p:sp>
    </p:spTree>
    <p:extLst>
      <p:ext uri="{BB962C8B-B14F-4D97-AF65-F5344CB8AC3E}">
        <p14:creationId xmlns:p14="http://schemas.microsoft.com/office/powerpoint/2010/main" val="3848295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with fasting blood sugar between 100 and 125 are at risk for diabetes; one of the effective ways to deal with diabetes, is the prevention of infection, especially in high-risk populations (</a:t>
            </a:r>
            <a:r>
              <a:rPr lang="en-US" dirty="0" err="1"/>
              <a:t>Mohamadzadeh</a:t>
            </a:r>
            <a:r>
              <a:rPr lang="en-US" dirty="0"/>
              <a:t> </a:t>
            </a:r>
            <a:r>
              <a:rPr lang="en-US" dirty="0" err="1"/>
              <a:t>Larijan</a:t>
            </a:r>
            <a:r>
              <a:rPr lang="en-US" dirty="0"/>
              <a:t> et al., 2019). Improving healthy lifestyle adherence behaviors, including weight loss, adequate physical activity, a balanced diet, and blood sugar control by </a:t>
            </a:r>
            <a:r>
              <a:rPr lang="en-US" dirty="0" err="1"/>
              <a:t>mhealth</a:t>
            </a:r>
            <a:r>
              <a:rPr lang="en-US" dirty="0"/>
              <a:t> technology, reduces the risk of developing diabetes in high-risk individuals. In this study self-assessment app and device were used in order to provide education and self-assessment of blood sugar for pre-diabetic people. The results showed that the interventions could improve self-care and healthy lifestyle adherence behaviors in these people (</a:t>
            </a:r>
            <a:r>
              <a:rPr lang="en-US" dirty="0" err="1"/>
              <a:t>Griauzde</a:t>
            </a:r>
            <a:r>
              <a:rPr lang="en-US" dirty="0"/>
              <a:t> et al., 2019).</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25</a:t>
            </a:fld>
            <a:endParaRPr lang="en-US"/>
          </a:p>
        </p:txBody>
      </p:sp>
    </p:spTree>
    <p:extLst>
      <p:ext uri="{BB962C8B-B14F-4D97-AF65-F5344CB8AC3E}">
        <p14:creationId xmlns:p14="http://schemas.microsoft.com/office/powerpoint/2010/main" val="784957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Hypertension, which is the poor control of blood pressure, is an important cause of mortality and disease burden worldwide. The use of mobile health technology in promoting self-management has led to proper control of blood pressure, which, in turn, reduces the risk of stroke, heart attack, heart failure, and cardiovascular disease (Kim et al., 2016; </a:t>
            </a:r>
            <a:r>
              <a:rPr lang="en-US" dirty="0" err="1"/>
              <a:t>Myoungsuk</a:t>
            </a:r>
            <a:r>
              <a:rPr lang="en-US" dirty="0"/>
              <a:t>, 2019). In the studies included in this review, the use of applications, self-assessment of blood pressure by some devises (Fitbit), trainings through both websites and text messages were the approaches used in </a:t>
            </a:r>
            <a:r>
              <a:rPr lang="en-US" dirty="0" err="1"/>
              <a:t>mhealth</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2019, </a:t>
            </a:r>
            <a:r>
              <a:rPr lang="en-US" dirty="0" err="1"/>
              <a:t>Myoungsuk</a:t>
            </a:r>
            <a:r>
              <a:rPr lang="en-US" dirty="0"/>
              <a:t> KIM conducted a study for 8 weeks on people over the age of 65 with high blood pressure. In that study, 124 participants were divided into 4 groups. 31 people in the control group were provided with routine care. 30 people received telephone health-coaching, 32 received educational long text messages, and 31 received telephone health-coaching with educational long text messages. The educational content was about diet and weight control, physical activity, and blood pressure control. The group which received long messages and phone calls at the same time indicated favorable results  in the self-efficacy and hypertension-related knowledge, self-management, medication adherence as well as reduced blood pressure levels in comparison with other groups. In the long message group, self-efficacy and hypertension-related knowledge, self-management and medication adherence were improved compared to the control group, and there was a further decrease in blood pressure levels. The short duration of the intervention and the low sample size make it difficult to generalize the finding of this study to the total population (</a:t>
            </a:r>
            <a:r>
              <a:rPr lang="en-US" dirty="0" err="1"/>
              <a:t>Myoungsuk</a:t>
            </a:r>
            <a:r>
              <a:rPr lang="en-US" dirty="0"/>
              <a:t>, 2019).</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26</a:t>
            </a:fld>
            <a:endParaRPr lang="en-US"/>
          </a:p>
        </p:txBody>
      </p:sp>
    </p:spTree>
    <p:extLst>
      <p:ext uri="{BB962C8B-B14F-4D97-AF65-F5344CB8AC3E}">
        <p14:creationId xmlns:p14="http://schemas.microsoft.com/office/powerpoint/2010/main" val="1766405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Heart disease is one of the most common causes of death in the world, which has a side effect such as arrhythmia. Continuous heart rate monitoring can be effective in reducing deaths from heart disease. Mobile health system is a potential solution to help heart patients improve self-care skills regardless of time and place (</a:t>
            </a:r>
            <a:r>
              <a:rPr lang="en-US" dirty="0" err="1"/>
              <a:t>Moulaei</a:t>
            </a:r>
            <a:r>
              <a:rPr lang="en-US" dirty="0"/>
              <a:t> </a:t>
            </a:r>
            <a:r>
              <a:rPr lang="en-US" dirty="0" err="1"/>
              <a:t>Kh</a:t>
            </a:r>
            <a:r>
              <a:rPr lang="en-US" dirty="0"/>
              <a:t> &amp; M, 2017). In the research studies investigated in this review in which people with heart diseases were examined, mobile health interventions have been done by telephone, texting, training through a support website, and feedback emails to patients’ caregivers in order to improve self-management and adherence.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2015 study by John D </a:t>
            </a:r>
            <a:r>
              <a:rPr lang="en-US" dirty="0" err="1"/>
              <a:t>Piette</a:t>
            </a:r>
            <a:r>
              <a:rPr lang="en-US" dirty="0"/>
              <a:t> et al. examined the effect of voice call intervention along with sending feedback email to patients’ caregivers over a 12-month period. This intervention was able to improve communication between patients and their caregivers and led to improved medication adherence and better self-management of the disease. Since this study was performed on the population of the Veterans Health Department, all members were male; therefore, it seems useful to perform this intervention on a population with a more balanced sex distribution of both males and females so that the results will be more favorably generalizable (J. D. </a:t>
            </a:r>
            <a:r>
              <a:rPr lang="en-US" dirty="0" err="1"/>
              <a:t>Piette</a:t>
            </a:r>
            <a:r>
              <a:rPr lang="en-US" dirty="0"/>
              <a:t> et al., 2015).</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27</a:t>
            </a:fld>
            <a:endParaRPr lang="en-US"/>
          </a:p>
        </p:txBody>
      </p:sp>
    </p:spTree>
    <p:extLst>
      <p:ext uri="{BB962C8B-B14F-4D97-AF65-F5344CB8AC3E}">
        <p14:creationId xmlns:p14="http://schemas.microsoft.com/office/powerpoint/2010/main" val="1842494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COPD is a chronic lung problem that leads to increased referral to emergency departments and hospitalization at high cost and is associated with an increased risk of mortality (</a:t>
            </a:r>
            <a:r>
              <a:rPr lang="en-US" dirty="0" err="1"/>
              <a:t>Criner</a:t>
            </a:r>
            <a:r>
              <a:rPr lang="en-US" dirty="0"/>
              <a:t> et al., 2015). Mobile health technology can improve adaptation to disease and self-control and create new and integrated interactions between physician and patient (Rodrigues et al., 2012; Tucker et al., 2013). Providing training through telephone calls and the use of pedometers for self-assessment of physical activity were the strategies used to improve self-care and adherence in patients with COPD in this study (</a:t>
            </a:r>
            <a:r>
              <a:rPr lang="en-US" dirty="0" err="1"/>
              <a:t>Coultas</a:t>
            </a:r>
            <a:r>
              <a:rPr lang="en-US" dirty="0"/>
              <a:t> et al., 2018).</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28</a:t>
            </a:fld>
            <a:endParaRPr lang="en-US"/>
          </a:p>
        </p:txBody>
      </p:sp>
    </p:spTree>
    <p:extLst>
      <p:ext uri="{BB962C8B-B14F-4D97-AF65-F5344CB8AC3E}">
        <p14:creationId xmlns:p14="http://schemas.microsoft.com/office/powerpoint/2010/main" val="196786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elderly are a large and growing population </a:t>
            </a:r>
            <a:r>
              <a:rPr lang="en-US" dirty="0"/>
              <a:t>in the world whose </a:t>
            </a:r>
            <a:r>
              <a:rPr lang="en-US" b="1" dirty="0"/>
              <a:t>cost of medical treatments and the usage of health care services </a:t>
            </a:r>
            <a:r>
              <a:rPr lang="en-US" dirty="0"/>
              <a:t>are high, because most of them suffer from chronic conditions such as hypertension, diabetes, cardiovascular diseases, respiratory problems, and cancer (Borrero et al., 2015; Thomas-Purcell et al., 2019). </a:t>
            </a:r>
            <a:r>
              <a:rPr lang="en-US" b="1" dirty="0"/>
              <a:t>Comorbidity</a:t>
            </a:r>
            <a:r>
              <a:rPr lang="en-US" dirty="0"/>
              <a:t> and its subsequent medical treatments reduce people’s </a:t>
            </a:r>
            <a:r>
              <a:rPr lang="en-US" b="1" dirty="0"/>
              <a:t>quality of life </a:t>
            </a:r>
            <a:r>
              <a:rPr lang="en-US" dirty="0"/>
              <a:t>and self-efficacy, which, in turn, lead to psychological problems such as depression (</a:t>
            </a:r>
            <a:r>
              <a:rPr lang="en-US" dirty="0" err="1"/>
              <a:t>Dallosso</a:t>
            </a:r>
            <a:r>
              <a:rPr lang="en-US" dirty="0"/>
              <a:t> et al., 2018; Guo et al., 2017). The importance of maintaining the quality of life in the elderly and the increasing cost of financial and human resources required to take care of them has become a major  issue (Dupuis &amp; </a:t>
            </a:r>
            <a:r>
              <a:rPr lang="en-US" dirty="0" err="1"/>
              <a:t>Tsotsos</a:t>
            </a:r>
            <a:r>
              <a:rPr lang="en-US" dirty="0"/>
              <a:t>, 2018).</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2</a:t>
            </a:fld>
            <a:endParaRPr lang="en-US"/>
          </a:p>
        </p:txBody>
      </p:sp>
    </p:spTree>
    <p:extLst>
      <p:ext uri="{BB962C8B-B14F-4D97-AF65-F5344CB8AC3E}">
        <p14:creationId xmlns:p14="http://schemas.microsoft.com/office/powerpoint/2010/main" val="1093900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mobile health technology to promote self-care behaviors including weight and diet control, optimal physical activity, and clinical signs such as blood sugar and lipids, as well as promoting self-management are effective in preventing cancer. In two cancer screening studies in this review, providing telephone training, using a pedometer for self-assessment of physical activity, using the </a:t>
            </a:r>
            <a:r>
              <a:rPr lang="en-US" dirty="0" err="1"/>
              <a:t>mPATH</a:t>
            </a:r>
            <a:r>
              <a:rPr lang="en-US" dirty="0"/>
              <a:t>-CRC application, and sending e-mail were among the interventions used to promote self-management (A. S. Anderson et al., 2018; Miller Jr et al., 2018). In a study of women with breast cancer, web-based education was able to improve self-efficacy and healthy lifestyle behaviors adherence (van den Berg et al., 2015).</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29</a:t>
            </a:fld>
            <a:endParaRPr lang="en-US"/>
          </a:p>
        </p:txBody>
      </p:sp>
    </p:spTree>
    <p:extLst>
      <p:ext uri="{BB962C8B-B14F-4D97-AF65-F5344CB8AC3E}">
        <p14:creationId xmlns:p14="http://schemas.microsoft.com/office/powerpoint/2010/main" val="1591521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Elderly people use mobile health technology less for some reasons such as lack of interest in mobile technology, poor digital skills and knowledge, insufficient confidence in learning new skills, and disabilities due to aging such as visual or cognitive impairments (</a:t>
            </a:r>
            <a:r>
              <a:rPr lang="en-US" dirty="0" err="1"/>
              <a:t>Arning</a:t>
            </a:r>
            <a:r>
              <a:rPr lang="en-US" dirty="0"/>
              <a:t> &amp; </a:t>
            </a:r>
            <a:r>
              <a:rPr lang="en-US" dirty="0" err="1"/>
              <a:t>Ziefle</a:t>
            </a:r>
            <a:r>
              <a:rPr lang="en-US" dirty="0"/>
              <a:t>, 2007; </a:t>
            </a:r>
            <a:r>
              <a:rPr lang="en-US" dirty="0" err="1"/>
              <a:t>Kuerbis</a:t>
            </a:r>
            <a:r>
              <a:rPr lang="en-US" dirty="0"/>
              <a:t> et al., 2017). Attempts need to be made so that age-related physical and cognitive changes will not hinder the use of mobile health technology (Nelson et al., 2018). Some mobile manufacturers are trying to make this device a simple and accessible tool for the elderly (</a:t>
            </a:r>
            <a:r>
              <a:rPr lang="en-US" dirty="0" err="1"/>
              <a:t>Kuerbis</a:t>
            </a:r>
            <a:r>
              <a:rPr lang="en-US" dirty="0"/>
              <a:t> et al., 2017). Proper design and training can make the desired interaction of people with this technology possible (Nelson et al., 2018). Mobile health interventions can reduce patients' sense of isolation, improve self-efficacy and quality of life, and lead to better communication between the elderly and their caregivers (</a:t>
            </a:r>
            <a:r>
              <a:rPr lang="en-US" dirty="0" err="1"/>
              <a:t>Hardinge</a:t>
            </a:r>
            <a:r>
              <a:rPr lang="en-US" dirty="0"/>
              <a:t> et al., 2015; </a:t>
            </a:r>
            <a:r>
              <a:rPr lang="en-US" dirty="0" err="1"/>
              <a:t>Huo</a:t>
            </a:r>
            <a:r>
              <a:rPr lang="en-US" dirty="0"/>
              <a:t> et al., 2017). Therefore, due to the growing trend of the elderly population in the world and Iran, focusing on mobile health technology has several benefits for these people and can have positive social and economic effects in communities by creating new job opportunities and reducing the cost and burden of health care.</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31</a:t>
            </a:fld>
            <a:endParaRPr lang="en-US"/>
          </a:p>
        </p:txBody>
      </p:sp>
    </p:spTree>
    <p:extLst>
      <p:ext uri="{BB962C8B-B14F-4D97-AF65-F5344CB8AC3E}">
        <p14:creationId xmlns:p14="http://schemas.microsoft.com/office/powerpoint/2010/main" val="1379866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Attempts need to be made so that age-related physical and cognitive changes will not hinder the use of mobile health technology (Nelson et al., 2018). Some mobile manufacturers are trying to make this device a simple and accessible tool for the elderly (</a:t>
            </a:r>
            <a:r>
              <a:rPr lang="en-US" dirty="0" err="1"/>
              <a:t>Kuerbis</a:t>
            </a:r>
            <a:r>
              <a:rPr lang="en-US" dirty="0"/>
              <a:t> et al., 2017). Proper design and training can make the desired interaction of people with this technology possible (Nelson et al., 2018). Mobile health interventions can reduce patients' sense of isolation, improve self-efficacy and quality of life, and lead to better communication between the elderly and their caregivers (</a:t>
            </a:r>
            <a:r>
              <a:rPr lang="en-US" dirty="0" err="1"/>
              <a:t>Hardinge</a:t>
            </a:r>
            <a:r>
              <a:rPr lang="en-US" dirty="0"/>
              <a:t> et al., 2015; </a:t>
            </a:r>
            <a:r>
              <a:rPr lang="en-US" dirty="0" err="1"/>
              <a:t>Huo</a:t>
            </a:r>
            <a:r>
              <a:rPr lang="en-US" dirty="0"/>
              <a:t> et al., 2017). Therefore, due to the growing trend of the elderly population in the world and Iran, focusing on mobile health technology has several benefits for these people and can have positive social and economic effects in communities by creating new job opportunities and reducing the cost and burden of health care.</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32</a:t>
            </a:fld>
            <a:endParaRPr lang="en-US"/>
          </a:p>
        </p:txBody>
      </p:sp>
    </p:spTree>
    <p:extLst>
      <p:ext uri="{BB962C8B-B14F-4D97-AF65-F5344CB8AC3E}">
        <p14:creationId xmlns:p14="http://schemas.microsoft.com/office/powerpoint/2010/main" val="267345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metasynthesis</a:t>
            </a:r>
            <a:r>
              <a:rPr lang="en-US" dirty="0"/>
              <a:t> of qualitative studies regarding opinions and perceptions about barriers and determinants of health services’ accessibility in economic migrants Andrés A Agudelo-Suárez1,2*, Diana Gil-González2,3,4, Carmen Vives-Cases2,4, John G Love5 , Peter Wimpenny6 and Elena Ronda-Pérez2,4</a:t>
            </a:r>
          </a:p>
          <a:p>
            <a:r>
              <a:rPr lang="en-US" dirty="0" err="1"/>
              <a:t>Agudelo</a:t>
            </a:r>
            <a:r>
              <a:rPr lang="en-US" dirty="0"/>
              <a:t>-Suárez et al. BMC Health Services Research 2012, 12:461 http://www.biomedcentral.com/1472-6963/12/461</a:t>
            </a:r>
          </a:p>
        </p:txBody>
      </p:sp>
      <p:sp>
        <p:nvSpPr>
          <p:cNvPr id="4" name="Slide Number Placeholder 3"/>
          <p:cNvSpPr>
            <a:spLocks noGrp="1"/>
          </p:cNvSpPr>
          <p:nvPr>
            <p:ph type="sldNum" sz="quarter" idx="5"/>
          </p:nvPr>
        </p:nvSpPr>
        <p:spPr/>
        <p:txBody>
          <a:bodyPr/>
          <a:lstStyle/>
          <a:p>
            <a:fld id="{57EF6BC2-D920-405A-8BF3-9878E4D7AB7E}" type="slidenum">
              <a:rPr lang="en-US" smtClean="0"/>
              <a:t>4</a:t>
            </a:fld>
            <a:endParaRPr lang="en-US"/>
          </a:p>
        </p:txBody>
      </p:sp>
    </p:spTree>
    <p:extLst>
      <p:ext uri="{BB962C8B-B14F-4D97-AF65-F5344CB8AC3E}">
        <p14:creationId xmlns:p14="http://schemas.microsoft.com/office/powerpoint/2010/main" val="229488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to formal healthcare utilization among poor older people under the livelihood empowerment against poverty </a:t>
            </a:r>
            <a:r>
              <a:rPr lang="en-US" dirty="0" err="1"/>
              <a:t>programme</a:t>
            </a:r>
            <a:r>
              <a:rPr lang="en-US" dirty="0"/>
              <a:t> in the </a:t>
            </a:r>
            <a:r>
              <a:rPr lang="en-US" dirty="0" err="1"/>
              <a:t>Atwima</a:t>
            </a:r>
            <a:r>
              <a:rPr lang="en-US" dirty="0"/>
              <a:t> </a:t>
            </a:r>
            <a:r>
              <a:rPr lang="en-US" dirty="0" err="1"/>
              <a:t>Nwabiagya</a:t>
            </a:r>
            <a:r>
              <a:rPr lang="en-US" dirty="0"/>
              <a:t> District of Ghana Williams Agyemang-Duah1* , Charles Peprah1 and Prince Peprah2</a:t>
            </a:r>
          </a:p>
        </p:txBody>
      </p:sp>
      <p:sp>
        <p:nvSpPr>
          <p:cNvPr id="4" name="Slide Number Placeholder 3"/>
          <p:cNvSpPr>
            <a:spLocks noGrp="1"/>
          </p:cNvSpPr>
          <p:nvPr>
            <p:ph type="sldNum" sz="quarter" idx="5"/>
          </p:nvPr>
        </p:nvSpPr>
        <p:spPr/>
        <p:txBody>
          <a:bodyPr/>
          <a:lstStyle/>
          <a:p>
            <a:fld id="{57EF6BC2-D920-405A-8BF3-9878E4D7AB7E}" type="slidenum">
              <a:rPr lang="en-US" smtClean="0"/>
              <a:t>5</a:t>
            </a:fld>
            <a:endParaRPr lang="en-US"/>
          </a:p>
        </p:txBody>
      </p:sp>
    </p:spTree>
    <p:extLst>
      <p:ext uri="{BB962C8B-B14F-4D97-AF65-F5344CB8AC3E}">
        <p14:creationId xmlns:p14="http://schemas.microsoft.com/office/powerpoint/2010/main" val="183803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elderly people living in Florida, USA, those living in small metropolitan or rural areas were less likely to receive adequate health care than those living in large or medium metropolitan areas during the COVID-19 pandemic.</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6</a:t>
            </a:fld>
            <a:endParaRPr lang="en-US"/>
          </a:p>
        </p:txBody>
      </p:sp>
    </p:spTree>
    <p:extLst>
      <p:ext uri="{BB962C8B-B14F-4D97-AF65-F5344CB8AC3E}">
        <p14:creationId xmlns:p14="http://schemas.microsoft.com/office/powerpoint/2010/main" val="261023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elderly are more at risk of medication adherence than the youth mainly due to a condition referred to as comorbidity, i.e. a condition in which the elderly suffers from several diseases at the same time and, subsequently, uses different drugs. </a:t>
            </a:r>
          </a:p>
          <a:p>
            <a:r>
              <a:rPr lang="en-US" dirty="0"/>
              <a:t>This may lead to disease aggravation, a need for a doctor visit or hospitalization, due to complications resulting from not taking or taking too much medicine (</a:t>
            </a:r>
            <a:r>
              <a:rPr lang="en-US" dirty="0" err="1"/>
              <a:t>Toh</a:t>
            </a:r>
            <a:r>
              <a:rPr lang="en-US" dirty="0"/>
              <a:t> et al., 2014; Yap et al., 2016). </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8</a:t>
            </a:fld>
            <a:endParaRPr lang="en-US"/>
          </a:p>
        </p:txBody>
      </p:sp>
    </p:spTree>
    <p:extLst>
      <p:ext uri="{BB962C8B-B14F-4D97-AF65-F5344CB8AC3E}">
        <p14:creationId xmlns:p14="http://schemas.microsoft.com/office/powerpoint/2010/main" val="388060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diseases are not only the most common, deadly, and costly, they are also the most preventable of all health problems in the United States (NCCDPHP, 2009). </a:t>
            </a:r>
          </a:p>
          <a:p>
            <a:r>
              <a:rPr lang="en-US" dirty="0"/>
              <a:t>They are the most preventable because “four modifiable risk behaviors—lack of physical activity, poor nutrition, tobacco use, and excessive alcohol consumption—are responsible for much of the illness, suffering, and early death related to chronic diseases”.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fact, one study estimates that all causes of mortality could be cut by 55% by never smoking, engaging in regular physical activity, eating a healthy diet, and avoiding being overweight</a:t>
            </a:r>
          </a:p>
          <a:p>
            <a:endParaRPr lang="en-US" dirty="0"/>
          </a:p>
          <a:p>
            <a:endParaRPr lang="en-US" dirty="0"/>
          </a:p>
        </p:txBody>
      </p:sp>
      <p:sp>
        <p:nvSpPr>
          <p:cNvPr id="4" name="Slide Number Placeholder 3"/>
          <p:cNvSpPr>
            <a:spLocks noGrp="1"/>
          </p:cNvSpPr>
          <p:nvPr>
            <p:ph type="sldNum" sz="quarter" idx="10"/>
          </p:nvPr>
        </p:nvSpPr>
        <p:spPr/>
        <p:txBody>
          <a:bodyPr/>
          <a:lstStyle/>
          <a:p>
            <a:fld id="{C2EB25B5-D9C2-40FE-88E9-DD2493745887}" type="slidenum">
              <a:rPr lang="en-US" smtClean="0"/>
              <a:t>9</a:t>
            </a:fld>
            <a:endParaRPr lang="en-US"/>
          </a:p>
        </p:txBody>
      </p:sp>
    </p:spTree>
    <p:extLst>
      <p:ext uri="{BB962C8B-B14F-4D97-AF65-F5344CB8AC3E}">
        <p14:creationId xmlns:p14="http://schemas.microsoft.com/office/powerpoint/2010/main" val="322027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study (Reeves &amp; Rafferty, 2005) has shown that only 3% of U.S. adults adhere to four healthy lifestyle characteristics (not smoking, engaging in regular physical activity, maintaining a healthy weight, and eating five fruits and vegetables a day). </a:t>
            </a:r>
          </a:p>
          <a:p>
            <a:r>
              <a:rPr lang="en-US" dirty="0"/>
              <a:t>If moderate alcohol use were included in the healthy lifestyle characteristics the percentage would be even lower (King, </a:t>
            </a:r>
            <a:r>
              <a:rPr lang="en-US" dirty="0" err="1"/>
              <a:t>Mainous</a:t>
            </a:r>
            <a:r>
              <a:rPr lang="en-US" dirty="0"/>
              <a:t>, </a:t>
            </a:r>
            <a:r>
              <a:rPr lang="en-US" dirty="0" err="1"/>
              <a:t>Carnemolla</a:t>
            </a:r>
            <a:r>
              <a:rPr lang="en-US" dirty="0"/>
              <a:t>, &amp; Everett, 2009).</a:t>
            </a:r>
          </a:p>
          <a:p>
            <a:endParaRPr lang="en-US" dirty="0"/>
          </a:p>
        </p:txBody>
      </p:sp>
      <p:sp>
        <p:nvSpPr>
          <p:cNvPr id="4" name="Slide Number Placeholder 3"/>
          <p:cNvSpPr>
            <a:spLocks noGrp="1"/>
          </p:cNvSpPr>
          <p:nvPr>
            <p:ph type="sldNum" sz="quarter" idx="10"/>
          </p:nvPr>
        </p:nvSpPr>
        <p:spPr/>
        <p:txBody>
          <a:bodyPr/>
          <a:lstStyle/>
          <a:p>
            <a:fld id="{C2EB25B5-D9C2-40FE-88E9-DD2493745887}" type="slidenum">
              <a:rPr lang="en-US" smtClean="0"/>
              <a:t>11</a:t>
            </a:fld>
            <a:endParaRPr lang="en-US"/>
          </a:p>
        </p:txBody>
      </p:sp>
    </p:spTree>
    <p:extLst>
      <p:ext uri="{BB962C8B-B14F-4D97-AF65-F5344CB8AC3E}">
        <p14:creationId xmlns:p14="http://schemas.microsoft.com/office/powerpoint/2010/main" val="192218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regard, one of the useful approaches is to use mobile health capabilities. Mobile health is a medical and public health activity supported by mobile devices, laptops, tablets and computers (</a:t>
            </a:r>
            <a:r>
              <a:rPr lang="en-US" dirty="0" err="1"/>
              <a:t>Kuerbis</a:t>
            </a:r>
            <a:r>
              <a:rPr lang="en-US" dirty="0"/>
              <a:t> et al., 2017; Thomas-Purcell et al., 2019). Mobile health is a multi-purpose feature for storing, transmitting and receiving health information that acts as a hand-held or sometimes wearable transmitter.(</a:t>
            </a:r>
            <a:r>
              <a:rPr lang="en-US" dirty="0" err="1"/>
              <a:t>Kuerbis</a:t>
            </a:r>
            <a:r>
              <a:rPr lang="en-US" dirty="0"/>
              <a:t> et al., 2017). </a:t>
            </a:r>
          </a:p>
          <a:p>
            <a:endParaRPr lang="en-US" dirty="0"/>
          </a:p>
        </p:txBody>
      </p:sp>
      <p:sp>
        <p:nvSpPr>
          <p:cNvPr id="4" name="Slide Number Placeholder 3"/>
          <p:cNvSpPr>
            <a:spLocks noGrp="1"/>
          </p:cNvSpPr>
          <p:nvPr>
            <p:ph type="sldNum" sz="quarter" idx="5"/>
          </p:nvPr>
        </p:nvSpPr>
        <p:spPr/>
        <p:txBody>
          <a:bodyPr/>
          <a:lstStyle/>
          <a:p>
            <a:fld id="{57EF6BC2-D920-405A-8BF3-9878E4D7AB7E}" type="slidenum">
              <a:rPr lang="en-US" smtClean="0"/>
              <a:t>12</a:t>
            </a:fld>
            <a:endParaRPr lang="en-US"/>
          </a:p>
        </p:txBody>
      </p:sp>
    </p:spTree>
    <p:extLst>
      <p:ext uri="{BB962C8B-B14F-4D97-AF65-F5344CB8AC3E}">
        <p14:creationId xmlns:p14="http://schemas.microsoft.com/office/powerpoint/2010/main" val="3927315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1BC47-BCBB-46B3-A950-E29420B378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B52976-455B-4899-968B-279489A0E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AC85A4-75C1-42C8-B0C8-F6EC4C025513}"/>
              </a:ext>
            </a:extLst>
          </p:cNvPr>
          <p:cNvSpPr>
            <a:spLocks noGrp="1"/>
          </p:cNvSpPr>
          <p:nvPr>
            <p:ph type="dt" sz="half" idx="10"/>
          </p:nvPr>
        </p:nvSpPr>
        <p:spPr/>
        <p:txBody>
          <a:bodyPr/>
          <a:lstStyle/>
          <a:p>
            <a:fld id="{A6556770-AFE5-4B1A-A05A-19A315148C21}" type="datetime1">
              <a:rPr lang="en-US" smtClean="0"/>
              <a:t>2/14/2021</a:t>
            </a:fld>
            <a:endParaRPr lang="en-US"/>
          </a:p>
        </p:txBody>
      </p:sp>
      <p:sp>
        <p:nvSpPr>
          <p:cNvPr id="5" name="Footer Placeholder 4">
            <a:extLst>
              <a:ext uri="{FF2B5EF4-FFF2-40B4-BE49-F238E27FC236}">
                <a16:creationId xmlns:a16="http://schemas.microsoft.com/office/drawing/2014/main" id="{D1DC0767-704C-4790-9B4A-51D66B9306C9}"/>
              </a:ext>
            </a:extLst>
          </p:cNvPr>
          <p:cNvSpPr>
            <a:spLocks noGrp="1"/>
          </p:cNvSpPr>
          <p:nvPr>
            <p:ph type="ftr" sz="quarter" idx="11"/>
          </p:nvPr>
        </p:nvSpPr>
        <p:spPr/>
        <p:txBody>
          <a:bodyPr/>
          <a:lstStyle/>
          <a:p>
            <a:r>
              <a:rPr lang="en-US"/>
              <a:t>Mohammad Hossein Kaveh, PhD </a:t>
            </a:r>
          </a:p>
        </p:txBody>
      </p:sp>
      <p:sp>
        <p:nvSpPr>
          <p:cNvPr id="6" name="Slide Number Placeholder 5">
            <a:extLst>
              <a:ext uri="{FF2B5EF4-FFF2-40B4-BE49-F238E27FC236}">
                <a16:creationId xmlns:a16="http://schemas.microsoft.com/office/drawing/2014/main" id="{EBBD3B79-10AC-41CB-8718-A418F3B0BF8C}"/>
              </a:ext>
            </a:extLst>
          </p:cNvPr>
          <p:cNvSpPr>
            <a:spLocks noGrp="1"/>
          </p:cNvSpPr>
          <p:nvPr>
            <p:ph type="sldNum" sz="quarter" idx="12"/>
          </p:nvPr>
        </p:nvSpPr>
        <p:spPr/>
        <p:txBody>
          <a:bodyPr/>
          <a:lstStyle/>
          <a:p>
            <a:fld id="{F2C9CF16-83A4-44FD-BBD1-8229DBEA3A56}" type="slidenum">
              <a:rPr lang="en-US" smtClean="0"/>
              <a:t>‹#›</a:t>
            </a:fld>
            <a:endParaRPr lang="en-US"/>
          </a:p>
        </p:txBody>
      </p:sp>
    </p:spTree>
    <p:extLst>
      <p:ext uri="{BB962C8B-B14F-4D97-AF65-F5344CB8AC3E}">
        <p14:creationId xmlns:p14="http://schemas.microsoft.com/office/powerpoint/2010/main" val="201771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940E-D982-48A9-AC76-827D014629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E24897-9F5D-4E1E-BE29-29687A9D77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0B333-C621-4FD6-B715-FD8AE9A9B1D7}"/>
              </a:ext>
            </a:extLst>
          </p:cNvPr>
          <p:cNvSpPr>
            <a:spLocks noGrp="1"/>
          </p:cNvSpPr>
          <p:nvPr>
            <p:ph type="dt" sz="half" idx="10"/>
          </p:nvPr>
        </p:nvSpPr>
        <p:spPr/>
        <p:txBody>
          <a:bodyPr/>
          <a:lstStyle/>
          <a:p>
            <a:fld id="{EC6531E7-D1F4-491A-80CA-A10D7057DE4C}" type="datetime1">
              <a:rPr lang="en-US" smtClean="0"/>
              <a:t>2/14/2021</a:t>
            </a:fld>
            <a:endParaRPr lang="en-US"/>
          </a:p>
        </p:txBody>
      </p:sp>
      <p:sp>
        <p:nvSpPr>
          <p:cNvPr id="5" name="Footer Placeholder 4">
            <a:extLst>
              <a:ext uri="{FF2B5EF4-FFF2-40B4-BE49-F238E27FC236}">
                <a16:creationId xmlns:a16="http://schemas.microsoft.com/office/drawing/2014/main" id="{5B1A1F06-8040-4E4E-982A-8638996242A2}"/>
              </a:ext>
            </a:extLst>
          </p:cNvPr>
          <p:cNvSpPr>
            <a:spLocks noGrp="1"/>
          </p:cNvSpPr>
          <p:nvPr>
            <p:ph type="ftr" sz="quarter" idx="11"/>
          </p:nvPr>
        </p:nvSpPr>
        <p:spPr/>
        <p:txBody>
          <a:bodyPr/>
          <a:lstStyle/>
          <a:p>
            <a:r>
              <a:rPr lang="en-US"/>
              <a:t>Mohammad Hossein Kaveh, PhD </a:t>
            </a:r>
          </a:p>
        </p:txBody>
      </p:sp>
      <p:sp>
        <p:nvSpPr>
          <p:cNvPr id="6" name="Slide Number Placeholder 5">
            <a:extLst>
              <a:ext uri="{FF2B5EF4-FFF2-40B4-BE49-F238E27FC236}">
                <a16:creationId xmlns:a16="http://schemas.microsoft.com/office/drawing/2014/main" id="{7FC49D9B-5B81-43E7-AEF0-93172FDF481F}"/>
              </a:ext>
            </a:extLst>
          </p:cNvPr>
          <p:cNvSpPr>
            <a:spLocks noGrp="1"/>
          </p:cNvSpPr>
          <p:nvPr>
            <p:ph type="sldNum" sz="quarter" idx="12"/>
          </p:nvPr>
        </p:nvSpPr>
        <p:spPr/>
        <p:txBody>
          <a:bodyPr/>
          <a:lstStyle/>
          <a:p>
            <a:fld id="{F2C9CF16-83A4-44FD-BBD1-8229DBEA3A56}" type="slidenum">
              <a:rPr lang="en-US" smtClean="0"/>
              <a:t>‹#›</a:t>
            </a:fld>
            <a:endParaRPr lang="en-US"/>
          </a:p>
        </p:txBody>
      </p:sp>
    </p:spTree>
    <p:extLst>
      <p:ext uri="{BB962C8B-B14F-4D97-AF65-F5344CB8AC3E}">
        <p14:creationId xmlns:p14="http://schemas.microsoft.com/office/powerpoint/2010/main" val="259213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24FAC-95EE-4EB5-8AEB-4B5573EF2E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68390-1CFA-4A2A-AD10-380D9B230B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7D774-EB3E-41B8-98D5-5FAD3A25B674}"/>
              </a:ext>
            </a:extLst>
          </p:cNvPr>
          <p:cNvSpPr>
            <a:spLocks noGrp="1"/>
          </p:cNvSpPr>
          <p:nvPr>
            <p:ph type="dt" sz="half" idx="10"/>
          </p:nvPr>
        </p:nvSpPr>
        <p:spPr/>
        <p:txBody>
          <a:bodyPr/>
          <a:lstStyle/>
          <a:p>
            <a:fld id="{B932F9C0-C1D5-4B4E-9FAB-6436AAAD35F6}" type="datetime1">
              <a:rPr lang="en-US" smtClean="0"/>
              <a:t>2/14/2021</a:t>
            </a:fld>
            <a:endParaRPr lang="en-US"/>
          </a:p>
        </p:txBody>
      </p:sp>
      <p:sp>
        <p:nvSpPr>
          <p:cNvPr id="5" name="Footer Placeholder 4">
            <a:extLst>
              <a:ext uri="{FF2B5EF4-FFF2-40B4-BE49-F238E27FC236}">
                <a16:creationId xmlns:a16="http://schemas.microsoft.com/office/drawing/2014/main" id="{63D36909-3AFB-4573-8005-44EC3D8F0956}"/>
              </a:ext>
            </a:extLst>
          </p:cNvPr>
          <p:cNvSpPr>
            <a:spLocks noGrp="1"/>
          </p:cNvSpPr>
          <p:nvPr>
            <p:ph type="ftr" sz="quarter" idx="11"/>
          </p:nvPr>
        </p:nvSpPr>
        <p:spPr/>
        <p:txBody>
          <a:bodyPr/>
          <a:lstStyle/>
          <a:p>
            <a:r>
              <a:rPr lang="en-US"/>
              <a:t>Mohammad Hossein Kaveh, PhD </a:t>
            </a:r>
          </a:p>
        </p:txBody>
      </p:sp>
      <p:sp>
        <p:nvSpPr>
          <p:cNvPr id="6" name="Slide Number Placeholder 5">
            <a:extLst>
              <a:ext uri="{FF2B5EF4-FFF2-40B4-BE49-F238E27FC236}">
                <a16:creationId xmlns:a16="http://schemas.microsoft.com/office/drawing/2014/main" id="{7ACE6F34-1D46-4D61-B468-BB0C6034699C}"/>
              </a:ext>
            </a:extLst>
          </p:cNvPr>
          <p:cNvSpPr>
            <a:spLocks noGrp="1"/>
          </p:cNvSpPr>
          <p:nvPr>
            <p:ph type="sldNum" sz="quarter" idx="12"/>
          </p:nvPr>
        </p:nvSpPr>
        <p:spPr/>
        <p:txBody>
          <a:bodyPr/>
          <a:lstStyle/>
          <a:p>
            <a:fld id="{F2C9CF16-83A4-44FD-BBD1-8229DBEA3A56}" type="slidenum">
              <a:rPr lang="en-US" smtClean="0"/>
              <a:t>‹#›</a:t>
            </a:fld>
            <a:endParaRPr lang="en-US"/>
          </a:p>
        </p:txBody>
      </p:sp>
    </p:spTree>
    <p:extLst>
      <p:ext uri="{BB962C8B-B14F-4D97-AF65-F5344CB8AC3E}">
        <p14:creationId xmlns:p14="http://schemas.microsoft.com/office/powerpoint/2010/main" val="131910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1ECA4-5B7E-4F94-9560-EA12371A60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D1867F-027C-48E2-8BCB-E9CA38B1FC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4D5F6-685B-49FD-A8D8-4E93CC7DB7AD}"/>
              </a:ext>
            </a:extLst>
          </p:cNvPr>
          <p:cNvSpPr>
            <a:spLocks noGrp="1"/>
          </p:cNvSpPr>
          <p:nvPr>
            <p:ph type="dt" sz="half" idx="10"/>
          </p:nvPr>
        </p:nvSpPr>
        <p:spPr/>
        <p:txBody>
          <a:bodyPr/>
          <a:lstStyle/>
          <a:p>
            <a:fld id="{977A9C1B-B298-4A11-BE9C-298928ECC358}" type="datetime1">
              <a:rPr lang="en-US" smtClean="0"/>
              <a:t>2/14/2021</a:t>
            </a:fld>
            <a:endParaRPr lang="en-US"/>
          </a:p>
        </p:txBody>
      </p:sp>
      <p:sp>
        <p:nvSpPr>
          <p:cNvPr id="5" name="Footer Placeholder 4">
            <a:extLst>
              <a:ext uri="{FF2B5EF4-FFF2-40B4-BE49-F238E27FC236}">
                <a16:creationId xmlns:a16="http://schemas.microsoft.com/office/drawing/2014/main" id="{585E5656-1CBB-4894-A517-75CB2013FA03}"/>
              </a:ext>
            </a:extLst>
          </p:cNvPr>
          <p:cNvSpPr>
            <a:spLocks noGrp="1"/>
          </p:cNvSpPr>
          <p:nvPr>
            <p:ph type="ftr" sz="quarter" idx="11"/>
          </p:nvPr>
        </p:nvSpPr>
        <p:spPr/>
        <p:txBody>
          <a:bodyPr/>
          <a:lstStyle/>
          <a:p>
            <a:r>
              <a:rPr lang="en-US"/>
              <a:t>Mohammad Hossein Kaveh, PhD </a:t>
            </a:r>
          </a:p>
        </p:txBody>
      </p:sp>
      <p:sp>
        <p:nvSpPr>
          <p:cNvPr id="6" name="Slide Number Placeholder 5">
            <a:extLst>
              <a:ext uri="{FF2B5EF4-FFF2-40B4-BE49-F238E27FC236}">
                <a16:creationId xmlns:a16="http://schemas.microsoft.com/office/drawing/2014/main" id="{49FA597F-1499-45D2-9B2D-768B9225A0FD}"/>
              </a:ext>
            </a:extLst>
          </p:cNvPr>
          <p:cNvSpPr>
            <a:spLocks noGrp="1"/>
          </p:cNvSpPr>
          <p:nvPr>
            <p:ph type="sldNum" sz="quarter" idx="12"/>
          </p:nvPr>
        </p:nvSpPr>
        <p:spPr/>
        <p:txBody>
          <a:bodyPr/>
          <a:lstStyle/>
          <a:p>
            <a:fld id="{F2C9CF16-83A4-44FD-BBD1-8229DBEA3A56}" type="slidenum">
              <a:rPr lang="en-US" smtClean="0"/>
              <a:t>‹#›</a:t>
            </a:fld>
            <a:endParaRPr lang="en-US"/>
          </a:p>
        </p:txBody>
      </p:sp>
    </p:spTree>
    <p:extLst>
      <p:ext uri="{BB962C8B-B14F-4D97-AF65-F5344CB8AC3E}">
        <p14:creationId xmlns:p14="http://schemas.microsoft.com/office/powerpoint/2010/main" val="385440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484E-4E12-4A14-B62F-6A3685480B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07E973-C72D-4A90-A0B1-FC5F22C2C5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6D6036-AB55-4823-B343-5CF7859DCD66}"/>
              </a:ext>
            </a:extLst>
          </p:cNvPr>
          <p:cNvSpPr>
            <a:spLocks noGrp="1"/>
          </p:cNvSpPr>
          <p:nvPr>
            <p:ph type="dt" sz="half" idx="10"/>
          </p:nvPr>
        </p:nvSpPr>
        <p:spPr/>
        <p:txBody>
          <a:bodyPr/>
          <a:lstStyle/>
          <a:p>
            <a:fld id="{83B24771-C9AE-476B-9F21-98EE55E8F7E0}" type="datetime1">
              <a:rPr lang="en-US" smtClean="0"/>
              <a:t>2/14/2021</a:t>
            </a:fld>
            <a:endParaRPr lang="en-US"/>
          </a:p>
        </p:txBody>
      </p:sp>
      <p:sp>
        <p:nvSpPr>
          <p:cNvPr id="5" name="Footer Placeholder 4">
            <a:extLst>
              <a:ext uri="{FF2B5EF4-FFF2-40B4-BE49-F238E27FC236}">
                <a16:creationId xmlns:a16="http://schemas.microsoft.com/office/drawing/2014/main" id="{C9ADD730-4F4B-4A07-B2B8-38FA4F1D6628}"/>
              </a:ext>
            </a:extLst>
          </p:cNvPr>
          <p:cNvSpPr>
            <a:spLocks noGrp="1"/>
          </p:cNvSpPr>
          <p:nvPr>
            <p:ph type="ftr" sz="quarter" idx="11"/>
          </p:nvPr>
        </p:nvSpPr>
        <p:spPr/>
        <p:txBody>
          <a:bodyPr/>
          <a:lstStyle/>
          <a:p>
            <a:r>
              <a:rPr lang="en-US"/>
              <a:t>Mohammad Hossein Kaveh, PhD </a:t>
            </a:r>
          </a:p>
        </p:txBody>
      </p:sp>
      <p:sp>
        <p:nvSpPr>
          <p:cNvPr id="6" name="Slide Number Placeholder 5">
            <a:extLst>
              <a:ext uri="{FF2B5EF4-FFF2-40B4-BE49-F238E27FC236}">
                <a16:creationId xmlns:a16="http://schemas.microsoft.com/office/drawing/2014/main" id="{F8B8CA53-6FCB-40DD-A48F-FB36C2CC6274}"/>
              </a:ext>
            </a:extLst>
          </p:cNvPr>
          <p:cNvSpPr>
            <a:spLocks noGrp="1"/>
          </p:cNvSpPr>
          <p:nvPr>
            <p:ph type="sldNum" sz="quarter" idx="12"/>
          </p:nvPr>
        </p:nvSpPr>
        <p:spPr/>
        <p:txBody>
          <a:bodyPr/>
          <a:lstStyle/>
          <a:p>
            <a:fld id="{F2C9CF16-83A4-44FD-BBD1-8229DBEA3A56}" type="slidenum">
              <a:rPr lang="en-US" smtClean="0"/>
              <a:t>‹#›</a:t>
            </a:fld>
            <a:endParaRPr lang="en-US"/>
          </a:p>
        </p:txBody>
      </p:sp>
    </p:spTree>
    <p:extLst>
      <p:ext uri="{BB962C8B-B14F-4D97-AF65-F5344CB8AC3E}">
        <p14:creationId xmlns:p14="http://schemas.microsoft.com/office/powerpoint/2010/main" val="17376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D852-953E-45AE-B3BF-5B6D5D71FE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38CD56-E869-4C44-9903-CF4C78962D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EAEE2C-B87B-43B9-A4B1-6779AD537E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D0D319-B24B-480B-A2A2-DC59B1C56AE8}"/>
              </a:ext>
            </a:extLst>
          </p:cNvPr>
          <p:cNvSpPr>
            <a:spLocks noGrp="1"/>
          </p:cNvSpPr>
          <p:nvPr>
            <p:ph type="dt" sz="half" idx="10"/>
          </p:nvPr>
        </p:nvSpPr>
        <p:spPr/>
        <p:txBody>
          <a:bodyPr/>
          <a:lstStyle/>
          <a:p>
            <a:fld id="{B76F8207-8E97-4FB2-B881-545733D297EA}" type="datetime1">
              <a:rPr lang="en-US" smtClean="0"/>
              <a:t>2/14/2021</a:t>
            </a:fld>
            <a:endParaRPr lang="en-US"/>
          </a:p>
        </p:txBody>
      </p:sp>
      <p:sp>
        <p:nvSpPr>
          <p:cNvPr id="6" name="Footer Placeholder 5">
            <a:extLst>
              <a:ext uri="{FF2B5EF4-FFF2-40B4-BE49-F238E27FC236}">
                <a16:creationId xmlns:a16="http://schemas.microsoft.com/office/drawing/2014/main" id="{65ECA0BB-6C50-4ADB-B757-C38F3CD4B363}"/>
              </a:ext>
            </a:extLst>
          </p:cNvPr>
          <p:cNvSpPr>
            <a:spLocks noGrp="1"/>
          </p:cNvSpPr>
          <p:nvPr>
            <p:ph type="ftr" sz="quarter" idx="11"/>
          </p:nvPr>
        </p:nvSpPr>
        <p:spPr/>
        <p:txBody>
          <a:bodyPr/>
          <a:lstStyle/>
          <a:p>
            <a:r>
              <a:rPr lang="en-US"/>
              <a:t>Mohammad Hossein Kaveh, PhD </a:t>
            </a:r>
          </a:p>
        </p:txBody>
      </p:sp>
      <p:sp>
        <p:nvSpPr>
          <p:cNvPr id="7" name="Slide Number Placeholder 6">
            <a:extLst>
              <a:ext uri="{FF2B5EF4-FFF2-40B4-BE49-F238E27FC236}">
                <a16:creationId xmlns:a16="http://schemas.microsoft.com/office/drawing/2014/main" id="{FD7F3414-3982-4EA7-A8D5-0A1455443EA8}"/>
              </a:ext>
            </a:extLst>
          </p:cNvPr>
          <p:cNvSpPr>
            <a:spLocks noGrp="1"/>
          </p:cNvSpPr>
          <p:nvPr>
            <p:ph type="sldNum" sz="quarter" idx="12"/>
          </p:nvPr>
        </p:nvSpPr>
        <p:spPr/>
        <p:txBody>
          <a:bodyPr/>
          <a:lstStyle/>
          <a:p>
            <a:fld id="{F2C9CF16-83A4-44FD-BBD1-8229DBEA3A56}" type="slidenum">
              <a:rPr lang="en-US" smtClean="0"/>
              <a:t>‹#›</a:t>
            </a:fld>
            <a:endParaRPr lang="en-US"/>
          </a:p>
        </p:txBody>
      </p:sp>
    </p:spTree>
    <p:extLst>
      <p:ext uri="{BB962C8B-B14F-4D97-AF65-F5344CB8AC3E}">
        <p14:creationId xmlns:p14="http://schemas.microsoft.com/office/powerpoint/2010/main" val="45167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28496-31A5-4A6D-ADC0-5634D33BEA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691A72-A7FF-425E-8DBA-0B5DD8462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ECEC8E-D5D8-4F55-B761-12B45F608D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83BEC8-132B-46D6-8ACC-6B95DFFF4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CE2982-2B72-4667-97CB-F5556F3D58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0D668-F7A0-4FEA-B92A-A5E508C9B68D}"/>
              </a:ext>
            </a:extLst>
          </p:cNvPr>
          <p:cNvSpPr>
            <a:spLocks noGrp="1"/>
          </p:cNvSpPr>
          <p:nvPr>
            <p:ph type="dt" sz="half" idx="10"/>
          </p:nvPr>
        </p:nvSpPr>
        <p:spPr/>
        <p:txBody>
          <a:bodyPr/>
          <a:lstStyle/>
          <a:p>
            <a:fld id="{98E6337B-811B-4FAA-BED4-E01122F79E42}" type="datetime1">
              <a:rPr lang="en-US" smtClean="0"/>
              <a:t>2/14/2021</a:t>
            </a:fld>
            <a:endParaRPr lang="en-US"/>
          </a:p>
        </p:txBody>
      </p:sp>
      <p:sp>
        <p:nvSpPr>
          <p:cNvPr id="8" name="Footer Placeholder 7">
            <a:extLst>
              <a:ext uri="{FF2B5EF4-FFF2-40B4-BE49-F238E27FC236}">
                <a16:creationId xmlns:a16="http://schemas.microsoft.com/office/drawing/2014/main" id="{40E006FF-AE1F-4F09-A66F-F90758310ADC}"/>
              </a:ext>
            </a:extLst>
          </p:cNvPr>
          <p:cNvSpPr>
            <a:spLocks noGrp="1"/>
          </p:cNvSpPr>
          <p:nvPr>
            <p:ph type="ftr" sz="quarter" idx="11"/>
          </p:nvPr>
        </p:nvSpPr>
        <p:spPr/>
        <p:txBody>
          <a:bodyPr/>
          <a:lstStyle/>
          <a:p>
            <a:r>
              <a:rPr lang="en-US"/>
              <a:t>Mohammad Hossein Kaveh, PhD </a:t>
            </a:r>
          </a:p>
        </p:txBody>
      </p:sp>
      <p:sp>
        <p:nvSpPr>
          <p:cNvPr id="9" name="Slide Number Placeholder 8">
            <a:extLst>
              <a:ext uri="{FF2B5EF4-FFF2-40B4-BE49-F238E27FC236}">
                <a16:creationId xmlns:a16="http://schemas.microsoft.com/office/drawing/2014/main" id="{5DCADA6D-5465-4EEB-9413-A4E8404400DA}"/>
              </a:ext>
            </a:extLst>
          </p:cNvPr>
          <p:cNvSpPr>
            <a:spLocks noGrp="1"/>
          </p:cNvSpPr>
          <p:nvPr>
            <p:ph type="sldNum" sz="quarter" idx="12"/>
          </p:nvPr>
        </p:nvSpPr>
        <p:spPr/>
        <p:txBody>
          <a:bodyPr/>
          <a:lstStyle/>
          <a:p>
            <a:fld id="{F2C9CF16-83A4-44FD-BBD1-8229DBEA3A56}" type="slidenum">
              <a:rPr lang="en-US" smtClean="0"/>
              <a:t>‹#›</a:t>
            </a:fld>
            <a:endParaRPr lang="en-US"/>
          </a:p>
        </p:txBody>
      </p:sp>
    </p:spTree>
    <p:extLst>
      <p:ext uri="{BB962C8B-B14F-4D97-AF65-F5344CB8AC3E}">
        <p14:creationId xmlns:p14="http://schemas.microsoft.com/office/powerpoint/2010/main" val="275991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E210-7E56-433A-9B8D-E78E9FC2CD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9AD3D-1A36-4CA8-8C2F-26953D8ACC83}"/>
              </a:ext>
            </a:extLst>
          </p:cNvPr>
          <p:cNvSpPr>
            <a:spLocks noGrp="1"/>
          </p:cNvSpPr>
          <p:nvPr>
            <p:ph type="dt" sz="half" idx="10"/>
          </p:nvPr>
        </p:nvSpPr>
        <p:spPr/>
        <p:txBody>
          <a:bodyPr/>
          <a:lstStyle/>
          <a:p>
            <a:fld id="{7E264885-6B4E-44A4-807A-A46D180F9A81}" type="datetime1">
              <a:rPr lang="en-US" smtClean="0"/>
              <a:t>2/14/2021</a:t>
            </a:fld>
            <a:endParaRPr lang="en-US"/>
          </a:p>
        </p:txBody>
      </p:sp>
      <p:sp>
        <p:nvSpPr>
          <p:cNvPr id="4" name="Footer Placeholder 3">
            <a:extLst>
              <a:ext uri="{FF2B5EF4-FFF2-40B4-BE49-F238E27FC236}">
                <a16:creationId xmlns:a16="http://schemas.microsoft.com/office/drawing/2014/main" id="{2575A520-D89A-4241-978D-897103534069}"/>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63AC492E-1AFE-4815-AA43-87083BA38C03}"/>
              </a:ext>
            </a:extLst>
          </p:cNvPr>
          <p:cNvSpPr>
            <a:spLocks noGrp="1"/>
          </p:cNvSpPr>
          <p:nvPr>
            <p:ph type="sldNum" sz="quarter" idx="12"/>
          </p:nvPr>
        </p:nvSpPr>
        <p:spPr/>
        <p:txBody>
          <a:bodyPr/>
          <a:lstStyle/>
          <a:p>
            <a:fld id="{F2C9CF16-83A4-44FD-BBD1-8229DBEA3A56}" type="slidenum">
              <a:rPr lang="en-US" smtClean="0"/>
              <a:t>‹#›</a:t>
            </a:fld>
            <a:endParaRPr lang="en-US"/>
          </a:p>
        </p:txBody>
      </p:sp>
    </p:spTree>
    <p:extLst>
      <p:ext uri="{BB962C8B-B14F-4D97-AF65-F5344CB8AC3E}">
        <p14:creationId xmlns:p14="http://schemas.microsoft.com/office/powerpoint/2010/main" val="394001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7FC26-6724-4E7A-B300-7033DB51B813}"/>
              </a:ext>
            </a:extLst>
          </p:cNvPr>
          <p:cNvSpPr>
            <a:spLocks noGrp="1"/>
          </p:cNvSpPr>
          <p:nvPr>
            <p:ph type="dt" sz="half" idx="10"/>
          </p:nvPr>
        </p:nvSpPr>
        <p:spPr/>
        <p:txBody>
          <a:bodyPr/>
          <a:lstStyle/>
          <a:p>
            <a:fld id="{E547FCCA-D257-4FAD-9875-8400B7BBB14B}" type="datetime1">
              <a:rPr lang="en-US" smtClean="0"/>
              <a:t>2/14/2021</a:t>
            </a:fld>
            <a:endParaRPr lang="en-US"/>
          </a:p>
        </p:txBody>
      </p:sp>
      <p:sp>
        <p:nvSpPr>
          <p:cNvPr id="3" name="Footer Placeholder 2">
            <a:extLst>
              <a:ext uri="{FF2B5EF4-FFF2-40B4-BE49-F238E27FC236}">
                <a16:creationId xmlns:a16="http://schemas.microsoft.com/office/drawing/2014/main" id="{6931FCF1-3D90-4C71-A64E-32B6A0D336D1}"/>
              </a:ext>
            </a:extLst>
          </p:cNvPr>
          <p:cNvSpPr>
            <a:spLocks noGrp="1"/>
          </p:cNvSpPr>
          <p:nvPr>
            <p:ph type="ftr" sz="quarter" idx="11"/>
          </p:nvPr>
        </p:nvSpPr>
        <p:spPr/>
        <p:txBody>
          <a:bodyPr/>
          <a:lstStyle/>
          <a:p>
            <a:r>
              <a:rPr lang="en-US"/>
              <a:t>Mohammad Hossein Kaveh, PhD </a:t>
            </a:r>
          </a:p>
        </p:txBody>
      </p:sp>
      <p:sp>
        <p:nvSpPr>
          <p:cNvPr id="4" name="Slide Number Placeholder 3">
            <a:extLst>
              <a:ext uri="{FF2B5EF4-FFF2-40B4-BE49-F238E27FC236}">
                <a16:creationId xmlns:a16="http://schemas.microsoft.com/office/drawing/2014/main" id="{9220EF43-0C68-4604-8B56-FFAD77D0568C}"/>
              </a:ext>
            </a:extLst>
          </p:cNvPr>
          <p:cNvSpPr>
            <a:spLocks noGrp="1"/>
          </p:cNvSpPr>
          <p:nvPr>
            <p:ph type="sldNum" sz="quarter" idx="12"/>
          </p:nvPr>
        </p:nvSpPr>
        <p:spPr/>
        <p:txBody>
          <a:bodyPr/>
          <a:lstStyle/>
          <a:p>
            <a:fld id="{F2C9CF16-83A4-44FD-BBD1-8229DBEA3A56}" type="slidenum">
              <a:rPr lang="en-US" smtClean="0"/>
              <a:t>‹#›</a:t>
            </a:fld>
            <a:endParaRPr lang="en-US"/>
          </a:p>
        </p:txBody>
      </p:sp>
    </p:spTree>
    <p:extLst>
      <p:ext uri="{BB962C8B-B14F-4D97-AF65-F5344CB8AC3E}">
        <p14:creationId xmlns:p14="http://schemas.microsoft.com/office/powerpoint/2010/main" val="122336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D8709-E4FF-4732-9FBB-4DB0A237A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1F5676-694A-4A6A-A6B2-0519DAE61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4047FB-F9AF-4949-846B-736822F06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4057C2-B939-4636-94F0-A5DBC198DD80}"/>
              </a:ext>
            </a:extLst>
          </p:cNvPr>
          <p:cNvSpPr>
            <a:spLocks noGrp="1"/>
          </p:cNvSpPr>
          <p:nvPr>
            <p:ph type="dt" sz="half" idx="10"/>
          </p:nvPr>
        </p:nvSpPr>
        <p:spPr/>
        <p:txBody>
          <a:bodyPr/>
          <a:lstStyle/>
          <a:p>
            <a:fld id="{20E3B23C-1EB6-4355-B846-E01E69A15D20}" type="datetime1">
              <a:rPr lang="en-US" smtClean="0"/>
              <a:t>2/14/2021</a:t>
            </a:fld>
            <a:endParaRPr lang="en-US"/>
          </a:p>
        </p:txBody>
      </p:sp>
      <p:sp>
        <p:nvSpPr>
          <p:cNvPr id="6" name="Footer Placeholder 5">
            <a:extLst>
              <a:ext uri="{FF2B5EF4-FFF2-40B4-BE49-F238E27FC236}">
                <a16:creationId xmlns:a16="http://schemas.microsoft.com/office/drawing/2014/main" id="{9A879340-B973-4EB8-B5CD-8C2099691DFC}"/>
              </a:ext>
            </a:extLst>
          </p:cNvPr>
          <p:cNvSpPr>
            <a:spLocks noGrp="1"/>
          </p:cNvSpPr>
          <p:nvPr>
            <p:ph type="ftr" sz="quarter" idx="11"/>
          </p:nvPr>
        </p:nvSpPr>
        <p:spPr/>
        <p:txBody>
          <a:bodyPr/>
          <a:lstStyle/>
          <a:p>
            <a:r>
              <a:rPr lang="en-US"/>
              <a:t>Mohammad Hossein Kaveh, PhD </a:t>
            </a:r>
          </a:p>
        </p:txBody>
      </p:sp>
      <p:sp>
        <p:nvSpPr>
          <p:cNvPr id="7" name="Slide Number Placeholder 6">
            <a:extLst>
              <a:ext uri="{FF2B5EF4-FFF2-40B4-BE49-F238E27FC236}">
                <a16:creationId xmlns:a16="http://schemas.microsoft.com/office/drawing/2014/main" id="{14E036C1-A4F4-4360-AED6-66D02906BC85}"/>
              </a:ext>
            </a:extLst>
          </p:cNvPr>
          <p:cNvSpPr>
            <a:spLocks noGrp="1"/>
          </p:cNvSpPr>
          <p:nvPr>
            <p:ph type="sldNum" sz="quarter" idx="12"/>
          </p:nvPr>
        </p:nvSpPr>
        <p:spPr/>
        <p:txBody>
          <a:bodyPr/>
          <a:lstStyle/>
          <a:p>
            <a:fld id="{F2C9CF16-83A4-44FD-BBD1-8229DBEA3A56}" type="slidenum">
              <a:rPr lang="en-US" smtClean="0"/>
              <a:t>‹#›</a:t>
            </a:fld>
            <a:endParaRPr lang="en-US"/>
          </a:p>
        </p:txBody>
      </p:sp>
    </p:spTree>
    <p:extLst>
      <p:ext uri="{BB962C8B-B14F-4D97-AF65-F5344CB8AC3E}">
        <p14:creationId xmlns:p14="http://schemas.microsoft.com/office/powerpoint/2010/main" val="196149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A7EE-89AE-4397-ACDD-365DEC334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AAE1E4-4C50-45AE-96C7-B7A16316B4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FFA30-C9A9-4323-8398-677CB74C1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5FE35D-B7ED-460A-BAAE-2AA24252C2D6}"/>
              </a:ext>
            </a:extLst>
          </p:cNvPr>
          <p:cNvSpPr>
            <a:spLocks noGrp="1"/>
          </p:cNvSpPr>
          <p:nvPr>
            <p:ph type="dt" sz="half" idx="10"/>
          </p:nvPr>
        </p:nvSpPr>
        <p:spPr/>
        <p:txBody>
          <a:bodyPr/>
          <a:lstStyle/>
          <a:p>
            <a:fld id="{DD08855D-6832-4822-AD87-47EAA83D51FF}" type="datetime1">
              <a:rPr lang="en-US" smtClean="0"/>
              <a:t>2/14/2021</a:t>
            </a:fld>
            <a:endParaRPr lang="en-US"/>
          </a:p>
        </p:txBody>
      </p:sp>
      <p:sp>
        <p:nvSpPr>
          <p:cNvPr id="6" name="Footer Placeholder 5">
            <a:extLst>
              <a:ext uri="{FF2B5EF4-FFF2-40B4-BE49-F238E27FC236}">
                <a16:creationId xmlns:a16="http://schemas.microsoft.com/office/drawing/2014/main" id="{D839B283-1749-427C-B236-FB8DC1A54FAE}"/>
              </a:ext>
            </a:extLst>
          </p:cNvPr>
          <p:cNvSpPr>
            <a:spLocks noGrp="1"/>
          </p:cNvSpPr>
          <p:nvPr>
            <p:ph type="ftr" sz="quarter" idx="11"/>
          </p:nvPr>
        </p:nvSpPr>
        <p:spPr/>
        <p:txBody>
          <a:bodyPr/>
          <a:lstStyle/>
          <a:p>
            <a:r>
              <a:rPr lang="en-US"/>
              <a:t>Mohammad Hossein Kaveh, PhD </a:t>
            </a:r>
          </a:p>
        </p:txBody>
      </p:sp>
      <p:sp>
        <p:nvSpPr>
          <p:cNvPr id="7" name="Slide Number Placeholder 6">
            <a:extLst>
              <a:ext uri="{FF2B5EF4-FFF2-40B4-BE49-F238E27FC236}">
                <a16:creationId xmlns:a16="http://schemas.microsoft.com/office/drawing/2014/main" id="{8504041F-9148-4843-921A-8B5D675516E3}"/>
              </a:ext>
            </a:extLst>
          </p:cNvPr>
          <p:cNvSpPr>
            <a:spLocks noGrp="1"/>
          </p:cNvSpPr>
          <p:nvPr>
            <p:ph type="sldNum" sz="quarter" idx="12"/>
          </p:nvPr>
        </p:nvSpPr>
        <p:spPr/>
        <p:txBody>
          <a:bodyPr/>
          <a:lstStyle/>
          <a:p>
            <a:fld id="{F2C9CF16-83A4-44FD-BBD1-8229DBEA3A56}" type="slidenum">
              <a:rPr lang="en-US" smtClean="0"/>
              <a:t>‹#›</a:t>
            </a:fld>
            <a:endParaRPr lang="en-US"/>
          </a:p>
        </p:txBody>
      </p:sp>
    </p:spTree>
    <p:extLst>
      <p:ext uri="{BB962C8B-B14F-4D97-AF65-F5344CB8AC3E}">
        <p14:creationId xmlns:p14="http://schemas.microsoft.com/office/powerpoint/2010/main" val="294366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E770C-3A0C-4CD9-AEEF-DC2A2AB26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9CE1BA-22CB-4937-B192-F0FDA782F1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0F1B0-C2D1-4B25-92BE-9F06E60F67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F2DFB-9F91-4F11-B7B1-3B028BC32354}" type="datetime1">
              <a:rPr lang="en-US" smtClean="0"/>
              <a:t>2/14/2021</a:t>
            </a:fld>
            <a:endParaRPr lang="en-US"/>
          </a:p>
        </p:txBody>
      </p:sp>
      <p:sp>
        <p:nvSpPr>
          <p:cNvPr id="5" name="Footer Placeholder 4">
            <a:extLst>
              <a:ext uri="{FF2B5EF4-FFF2-40B4-BE49-F238E27FC236}">
                <a16:creationId xmlns:a16="http://schemas.microsoft.com/office/drawing/2014/main" id="{3422B0E6-F9A6-45BE-94D3-89C581E3E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Mohammad Hossein Kaveh, PhD </a:t>
            </a:r>
          </a:p>
        </p:txBody>
      </p:sp>
      <p:sp>
        <p:nvSpPr>
          <p:cNvPr id="6" name="Slide Number Placeholder 5">
            <a:extLst>
              <a:ext uri="{FF2B5EF4-FFF2-40B4-BE49-F238E27FC236}">
                <a16:creationId xmlns:a16="http://schemas.microsoft.com/office/drawing/2014/main" id="{8803A96F-DC5C-4179-949B-BC3B01297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9CF16-83A4-44FD-BBD1-8229DBEA3A56}" type="slidenum">
              <a:rPr lang="en-US" smtClean="0"/>
              <a:t>‹#›</a:t>
            </a:fld>
            <a:endParaRPr lang="en-US"/>
          </a:p>
        </p:txBody>
      </p:sp>
    </p:spTree>
    <p:extLst>
      <p:ext uri="{BB962C8B-B14F-4D97-AF65-F5344CB8AC3E}">
        <p14:creationId xmlns:p14="http://schemas.microsoft.com/office/powerpoint/2010/main" val="1722490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7812/TPP/18-03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spharmacist.com/article/medication-adherence-the-elephant-in-the-room#:~:text=Nonadherence%20can%20account%20for%20up,chronic%20medications%20is%20around%2050%2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p:blipFill>
        <p:spPr>
          <a:xfrm>
            <a:off x="33680" y="0"/>
            <a:ext cx="12124639" cy="6857999"/>
          </a:xfrm>
          <a:prstGeom prst="rect">
            <a:avLst/>
          </a:prstGeom>
        </p:spPr>
      </p:pic>
      <p:sp>
        <p:nvSpPr>
          <p:cNvPr id="7" name="TextBox 6">
            <a:extLst>
              <a:ext uri="{FF2B5EF4-FFF2-40B4-BE49-F238E27FC236}">
                <a16:creationId xmlns:a16="http://schemas.microsoft.com/office/drawing/2014/main" id="{3FF1C206-FD2B-41A7-9B0C-FD75D9FF60A3}"/>
              </a:ext>
            </a:extLst>
          </p:cNvPr>
          <p:cNvSpPr txBox="1"/>
          <p:nvPr/>
        </p:nvSpPr>
        <p:spPr>
          <a:xfrm>
            <a:off x="662044" y="6132105"/>
            <a:ext cx="1159931" cy="261610"/>
          </a:xfrm>
          <a:prstGeom prst="rect">
            <a:avLst/>
          </a:prstGeom>
          <a:noFill/>
        </p:spPr>
        <p:txBody>
          <a:bodyPr wrap="square" rtlCol="0">
            <a:spAutoFit/>
          </a:bodyPr>
          <a:lstStyle/>
          <a:p>
            <a:pPr algn="l"/>
            <a:r>
              <a:rPr lang="en-US" sz="1100" b="1" dirty="0">
                <a:latin typeface="Times New Roman" panose="02020603050405020304" pitchFamily="18" charset="0"/>
                <a:cs typeface="Times New Roman" panose="02020603050405020304" pitchFamily="18" charset="0"/>
              </a:rPr>
              <a:t>MH4-04520368</a:t>
            </a:r>
          </a:p>
        </p:txBody>
      </p:sp>
      <p:sp>
        <p:nvSpPr>
          <p:cNvPr id="8" name="Title 1">
            <a:extLst>
              <a:ext uri="{FF2B5EF4-FFF2-40B4-BE49-F238E27FC236}">
                <a16:creationId xmlns:a16="http://schemas.microsoft.com/office/drawing/2014/main" id="{A626DFDC-60D5-4866-8FFC-F227A58B9C6D}"/>
              </a:ext>
            </a:extLst>
          </p:cNvPr>
          <p:cNvSpPr>
            <a:spLocks noGrp="1"/>
          </p:cNvSpPr>
          <p:nvPr>
            <p:ph type="ctrTitle"/>
          </p:nvPr>
        </p:nvSpPr>
        <p:spPr>
          <a:xfrm>
            <a:off x="529590" y="1122363"/>
            <a:ext cx="9144000" cy="2387600"/>
          </a:xfrm>
        </p:spPr>
        <p:txBody>
          <a:bodyPr>
            <a:normAutofit fontScale="90000"/>
          </a:bodyPr>
          <a:lstStyle/>
          <a:p>
            <a:r>
              <a:rPr lang="en-US" sz="6000" b="1" dirty="0">
                <a:latin typeface="Times New Roman" pitchFamily="18" charset="0"/>
                <a:cs typeface="Times New Roman" pitchFamily="18" charset="0"/>
              </a:rPr>
              <a:t>The role of m-health in elderly self-care during the Corona epidemic: A review study</a:t>
            </a:r>
            <a:endParaRPr lang="en-US" dirty="0"/>
          </a:p>
        </p:txBody>
      </p:sp>
      <p:sp>
        <p:nvSpPr>
          <p:cNvPr id="9" name="Subtitle 2">
            <a:extLst>
              <a:ext uri="{FF2B5EF4-FFF2-40B4-BE49-F238E27FC236}">
                <a16:creationId xmlns:a16="http://schemas.microsoft.com/office/drawing/2014/main" id="{C2175C9C-84D0-4227-865E-BCD03FA88F7D}"/>
              </a:ext>
            </a:extLst>
          </p:cNvPr>
          <p:cNvSpPr>
            <a:spLocks noGrp="1"/>
          </p:cNvSpPr>
          <p:nvPr>
            <p:ph type="subTitle" idx="1"/>
          </p:nvPr>
        </p:nvSpPr>
        <p:spPr>
          <a:xfrm>
            <a:off x="529590" y="4079875"/>
            <a:ext cx="9144000" cy="1655762"/>
          </a:xfrm>
        </p:spPr>
        <p:txBody>
          <a:bodyPr>
            <a:normAutofit/>
          </a:bodyPr>
          <a:lstStyle/>
          <a:p>
            <a:r>
              <a:rPr lang="en-US" b="1" dirty="0">
                <a:solidFill>
                  <a:srgbClr val="000000"/>
                </a:solidFill>
                <a:effectLst/>
                <a:latin typeface="Times New Roman" panose="02020603050405020304" pitchFamily="18" charset="0"/>
                <a:ea typeface="Calibri" panose="020F0502020204030204" pitchFamily="34" charset="0"/>
                <a:cs typeface="JansonText LT"/>
              </a:rPr>
              <a:t>Mohammad Hossein Kaveh,</a:t>
            </a:r>
            <a:r>
              <a:rPr lang="en-US" b="1" dirty="0">
                <a:solidFill>
                  <a:srgbClr val="222222"/>
                </a:solidFill>
                <a:effectLst/>
                <a:latin typeface="Times New Roman" panose="02020603050405020304" pitchFamily="18" charset="0"/>
                <a:ea typeface="Calibri" panose="020F0502020204030204" pitchFamily="34" charset="0"/>
                <a:cs typeface="JansonText LT"/>
              </a:rPr>
              <a:t> PhD</a:t>
            </a:r>
            <a:r>
              <a:rPr lang="en-US" b="1" dirty="0">
                <a:solidFill>
                  <a:srgbClr val="000000"/>
                </a:solidFill>
                <a:effectLst/>
                <a:latin typeface="Times New Roman" panose="02020603050405020304" pitchFamily="18" charset="0"/>
                <a:ea typeface="Calibri" panose="020F0502020204030204" pitchFamily="34" charset="0"/>
                <a:cs typeface="JansonText LT"/>
              </a:rPr>
              <a:t> </a:t>
            </a:r>
          </a:p>
          <a:p>
            <a:r>
              <a:rPr lang="en-US" b="1" dirty="0">
                <a:solidFill>
                  <a:srgbClr val="000000"/>
                </a:solidFill>
                <a:effectLst/>
                <a:latin typeface="Times New Roman" panose="02020603050405020304" pitchFamily="18" charset="0"/>
                <a:ea typeface="Calibri" panose="020F0502020204030204" pitchFamily="34" charset="0"/>
                <a:cs typeface="JansonText LT"/>
              </a:rPr>
              <a:t>Maryam </a:t>
            </a:r>
            <a:r>
              <a:rPr lang="en-US" b="1" dirty="0" err="1">
                <a:solidFill>
                  <a:srgbClr val="000000"/>
                </a:solidFill>
                <a:effectLst/>
                <a:latin typeface="Times New Roman" panose="02020603050405020304" pitchFamily="18" charset="0"/>
                <a:ea typeface="Calibri" panose="020F0502020204030204" pitchFamily="34" charset="0"/>
                <a:cs typeface="JansonText LT"/>
              </a:rPr>
              <a:t>Rabiey</a:t>
            </a:r>
            <a:r>
              <a:rPr lang="en-US" b="1" dirty="0">
                <a:solidFill>
                  <a:srgbClr val="000000"/>
                </a:solidFill>
                <a:effectLst/>
                <a:latin typeface="Times New Roman" panose="02020603050405020304" pitchFamily="18" charset="0"/>
                <a:ea typeface="Calibri" panose="020F0502020204030204" pitchFamily="34" charset="0"/>
                <a:cs typeface="JansonText LT"/>
              </a:rPr>
              <a:t>, </a:t>
            </a:r>
            <a:r>
              <a:rPr lang="en-US" b="1" dirty="0">
                <a:solidFill>
                  <a:srgbClr val="000000"/>
                </a:solidFill>
                <a:effectLst/>
                <a:latin typeface="Times New Roman" panose="02020603050405020304" pitchFamily="18" charset="0"/>
                <a:ea typeface="Calibri" panose="020F0502020204030204" pitchFamily="34" charset="0"/>
                <a:cs typeface="Gill Sans MT" panose="020B0502020104020203" pitchFamily="34" charset="0"/>
              </a:rPr>
              <a:t>MSc</a:t>
            </a:r>
            <a:r>
              <a:rPr lang="en-US" b="1" baseline="30000" dirty="0">
                <a:solidFill>
                  <a:srgbClr val="000000"/>
                </a:solidFill>
                <a:effectLst/>
                <a:latin typeface="Times New Roman" panose="02020603050405020304" pitchFamily="18" charset="0"/>
                <a:ea typeface="Calibri" panose="020F0502020204030204" pitchFamily="34" charset="0"/>
                <a:cs typeface="JansonText LT"/>
              </a:rPr>
              <a:t> </a:t>
            </a:r>
            <a:r>
              <a:rPr lang="en-US" b="1" dirty="0">
                <a:solidFill>
                  <a:srgbClr val="000000"/>
                </a:solidFill>
                <a:effectLst/>
                <a:latin typeface="Times New Roman" panose="02020603050405020304" pitchFamily="18" charset="0"/>
                <a:ea typeface="Calibri" panose="020F0502020204030204" pitchFamily="34" charset="0"/>
                <a:cs typeface="JansonText LT"/>
              </a:rPr>
              <a:t> </a:t>
            </a:r>
          </a:p>
          <a:p>
            <a:r>
              <a:rPr lang="en-US" b="1" dirty="0">
                <a:solidFill>
                  <a:srgbClr val="000000"/>
                </a:solidFill>
                <a:effectLst/>
                <a:latin typeface="Times New Roman" panose="02020603050405020304" pitchFamily="18" charset="0"/>
                <a:ea typeface="Calibri" panose="020F0502020204030204" pitchFamily="34" charset="0"/>
                <a:cs typeface="JansonText LT"/>
              </a:rPr>
              <a:t>Sara Kaveh, </a:t>
            </a:r>
            <a:r>
              <a:rPr lang="en-US" b="1" dirty="0">
                <a:solidFill>
                  <a:srgbClr val="000000"/>
                </a:solidFill>
                <a:effectLst/>
                <a:latin typeface="Times New Roman" panose="02020603050405020304" pitchFamily="18" charset="0"/>
                <a:ea typeface="Calibri" panose="020F0502020204030204" pitchFamily="34" charset="0"/>
                <a:cs typeface="Gill Sans MT" panose="020B0502020104020203" pitchFamily="34" charset="0"/>
              </a:rPr>
              <a:t>MSc</a:t>
            </a:r>
            <a:endParaRPr lang="en-US" dirty="0">
              <a:solidFill>
                <a:srgbClr val="000000"/>
              </a:solidFill>
              <a:effectLst/>
              <a:latin typeface="JansonText LT"/>
              <a:ea typeface="Calibri" panose="020F0502020204030204" pitchFamily="34" charset="0"/>
              <a:cs typeface="JansonText LT"/>
            </a:endParaRPr>
          </a:p>
          <a:p>
            <a:endParaRPr lang="en-US" sz="3200" dirty="0"/>
          </a:p>
        </p:txBody>
      </p:sp>
      <p:pic>
        <p:nvPicPr>
          <p:cNvPr id="10" name="Picture 9">
            <a:extLst>
              <a:ext uri="{FF2B5EF4-FFF2-40B4-BE49-F238E27FC236}">
                <a16:creationId xmlns:a16="http://schemas.microsoft.com/office/drawing/2014/main" id="{3105720D-81B9-43E4-8E76-603F31FF8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3590" y="2147886"/>
            <a:ext cx="2179319" cy="2562225"/>
          </a:xfrm>
          <a:prstGeom prst="rect">
            <a:avLst/>
          </a:prstGeom>
        </p:spPr>
      </p:pic>
    </p:spTree>
    <p:extLst>
      <p:ext uri="{BB962C8B-B14F-4D97-AF65-F5344CB8AC3E}">
        <p14:creationId xmlns:p14="http://schemas.microsoft.com/office/powerpoint/2010/main" val="279533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6B44-C9EA-4ABA-9231-8E6D2B81AA29}"/>
              </a:ext>
            </a:extLst>
          </p:cNvPr>
          <p:cNvSpPr>
            <a:spLocks noGrp="1"/>
          </p:cNvSpPr>
          <p:nvPr>
            <p:ph type="title"/>
          </p:nvPr>
        </p:nvSpPr>
        <p:spPr/>
        <p:txBody>
          <a:bodyPr/>
          <a:lstStyle/>
          <a:p>
            <a:r>
              <a:rPr lang="en-US" dirty="0"/>
              <a:t>Lifestyle factors</a:t>
            </a:r>
          </a:p>
        </p:txBody>
      </p:sp>
      <p:sp>
        <p:nvSpPr>
          <p:cNvPr id="3" name="Content Placeholder 2">
            <a:extLst>
              <a:ext uri="{FF2B5EF4-FFF2-40B4-BE49-F238E27FC236}">
                <a16:creationId xmlns:a16="http://schemas.microsoft.com/office/drawing/2014/main" id="{D8ADC59C-266F-4A6A-91BB-2DF4B4D349F6}"/>
              </a:ext>
            </a:extLst>
          </p:cNvPr>
          <p:cNvSpPr>
            <a:spLocks noGrp="1"/>
          </p:cNvSpPr>
          <p:nvPr>
            <p:ph idx="1"/>
          </p:nvPr>
        </p:nvSpPr>
        <p:spPr/>
        <p:txBody>
          <a:bodyPr/>
          <a:lstStyle/>
          <a:p>
            <a:r>
              <a:rPr lang="en-US" dirty="0"/>
              <a:t>The combined impact of lifestyle factors, including tobacco smoking, excessive alcohol intake, physical inactivity, unhealthy diet, and obesity, on mortality has been prospectively evaluated mostly in western populations. </a:t>
            </a:r>
          </a:p>
          <a:p>
            <a:r>
              <a:rPr lang="en-US" dirty="0"/>
              <a:t>A meta-analysis showed that </a:t>
            </a:r>
            <a:r>
              <a:rPr lang="en-US" dirty="0">
                <a:highlight>
                  <a:srgbClr val="FFFF00"/>
                </a:highlight>
              </a:rPr>
              <a:t>a combination of at least four healthy lifestyle factors lowered the all-cause mortality risk by 66% </a:t>
            </a:r>
            <a:r>
              <a:rPr lang="en-US" dirty="0"/>
              <a:t>[7].</a:t>
            </a:r>
          </a:p>
        </p:txBody>
      </p:sp>
      <p:sp>
        <p:nvSpPr>
          <p:cNvPr id="4" name="TextBox 3">
            <a:extLst>
              <a:ext uri="{FF2B5EF4-FFF2-40B4-BE49-F238E27FC236}">
                <a16:creationId xmlns:a16="http://schemas.microsoft.com/office/drawing/2014/main" id="{5FB6493F-A300-4280-8335-52399A476373}"/>
              </a:ext>
            </a:extLst>
          </p:cNvPr>
          <p:cNvSpPr txBox="1"/>
          <p:nvPr/>
        </p:nvSpPr>
        <p:spPr>
          <a:xfrm>
            <a:off x="838200" y="5988734"/>
            <a:ext cx="10769859" cy="646331"/>
          </a:xfrm>
          <a:prstGeom prst="rect">
            <a:avLst/>
          </a:prstGeom>
          <a:noFill/>
        </p:spPr>
        <p:txBody>
          <a:bodyPr wrap="square">
            <a:spAutoFit/>
          </a:bodyPr>
          <a:lstStyle/>
          <a:p>
            <a:r>
              <a:rPr lang="en-US" dirty="0">
                <a:solidFill>
                  <a:srgbClr val="00B0F0"/>
                </a:solidFill>
              </a:rPr>
              <a:t>Zhu et al. International Journal of Behavioral Nutrition and Physical Activity (2019) 16:98 https://doi.org/10.1186/s12966-019-0860-z</a:t>
            </a:r>
          </a:p>
        </p:txBody>
      </p:sp>
      <p:sp>
        <p:nvSpPr>
          <p:cNvPr id="5" name="Footer Placeholder 4">
            <a:extLst>
              <a:ext uri="{FF2B5EF4-FFF2-40B4-BE49-F238E27FC236}">
                <a16:creationId xmlns:a16="http://schemas.microsoft.com/office/drawing/2014/main" id="{6BDD7757-9E40-4DAA-B14A-CD8407175859}"/>
              </a:ext>
            </a:extLst>
          </p:cNvPr>
          <p:cNvSpPr>
            <a:spLocks noGrp="1"/>
          </p:cNvSpPr>
          <p:nvPr>
            <p:ph type="ftr" sz="quarter" idx="11"/>
          </p:nvPr>
        </p:nvSpPr>
        <p:spPr/>
        <p:txBody>
          <a:bodyPr/>
          <a:lstStyle/>
          <a:p>
            <a:r>
              <a:rPr lang="en-US"/>
              <a:t>Mohammad Hossein Kaveh, PhD </a:t>
            </a:r>
          </a:p>
        </p:txBody>
      </p:sp>
      <p:sp>
        <p:nvSpPr>
          <p:cNvPr id="6" name="Slide Number Placeholder 5">
            <a:extLst>
              <a:ext uri="{FF2B5EF4-FFF2-40B4-BE49-F238E27FC236}">
                <a16:creationId xmlns:a16="http://schemas.microsoft.com/office/drawing/2014/main" id="{62A243D3-19CC-46EB-94E4-61FA7E850163}"/>
              </a:ext>
            </a:extLst>
          </p:cNvPr>
          <p:cNvSpPr>
            <a:spLocks noGrp="1"/>
          </p:cNvSpPr>
          <p:nvPr>
            <p:ph type="sldNum" sz="quarter" idx="12"/>
          </p:nvPr>
        </p:nvSpPr>
        <p:spPr/>
        <p:txBody>
          <a:bodyPr/>
          <a:lstStyle/>
          <a:p>
            <a:fld id="{F2C9CF16-83A4-44FD-BBD1-8229DBEA3A56}" type="slidenum">
              <a:rPr lang="en-US" smtClean="0"/>
              <a:t>10</a:t>
            </a:fld>
            <a:endParaRPr lang="en-US"/>
          </a:p>
        </p:txBody>
      </p:sp>
    </p:spTree>
    <p:extLst>
      <p:ext uri="{BB962C8B-B14F-4D97-AF65-F5344CB8AC3E}">
        <p14:creationId xmlns:p14="http://schemas.microsoft.com/office/powerpoint/2010/main" val="20927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Nonadherence to healthy lifestyle</a:t>
            </a:r>
          </a:p>
        </p:txBody>
      </p:sp>
      <p:sp>
        <p:nvSpPr>
          <p:cNvPr id="3" name="Content Placeholder 2"/>
          <p:cNvSpPr>
            <a:spLocks noGrp="1"/>
          </p:cNvSpPr>
          <p:nvPr>
            <p:ph idx="1"/>
          </p:nvPr>
        </p:nvSpPr>
        <p:spPr/>
        <p:txBody>
          <a:bodyPr>
            <a:normAutofit/>
          </a:bodyPr>
          <a:lstStyle/>
          <a:p>
            <a:r>
              <a:rPr lang="en-US" dirty="0"/>
              <a:t>Only 3% of U.S. adults adhere to four healthy lifestyle</a:t>
            </a:r>
          </a:p>
          <a:p>
            <a:endParaRPr lang="en-US" dirty="0"/>
          </a:p>
          <a:p>
            <a:r>
              <a:rPr lang="en-US" dirty="0"/>
              <a:t>If moderate alcohol use were included, the percentage would be even lower </a:t>
            </a: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(McKenzie, </a:t>
            </a:r>
            <a:r>
              <a:rPr kumimoji="0" lang="en-US" sz="1600" b="0" i="0" u="none" strike="noStrike" kern="1200" cap="none" spc="0" normalizeH="0" baseline="0" noProof="0" dirty="0" err="1">
                <a:ln>
                  <a:noFill/>
                </a:ln>
                <a:solidFill>
                  <a:srgbClr val="00B0F0"/>
                </a:solidFill>
                <a:effectLst/>
                <a:uLnTx/>
                <a:uFillTx/>
                <a:latin typeface="Calibri" panose="020F0502020204030204"/>
                <a:ea typeface="+mn-ea"/>
                <a:cs typeface="+mn-cs"/>
              </a:rPr>
              <a:t>Neiger</a:t>
            </a: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 &amp; Thackeray. 2017). </a:t>
            </a:r>
            <a:endParaRPr lang="en-US" dirty="0"/>
          </a:p>
        </p:txBody>
      </p:sp>
      <p:sp>
        <p:nvSpPr>
          <p:cNvPr id="4" name="Footer Placeholder 3">
            <a:extLst>
              <a:ext uri="{FF2B5EF4-FFF2-40B4-BE49-F238E27FC236}">
                <a16:creationId xmlns:a16="http://schemas.microsoft.com/office/drawing/2014/main" id="{3C9F161D-D3A4-4606-BE7B-85C7BAAB3D3F}"/>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DCDF7D61-B445-408C-8D69-783910C4ACAC}"/>
              </a:ext>
            </a:extLst>
          </p:cNvPr>
          <p:cNvSpPr>
            <a:spLocks noGrp="1"/>
          </p:cNvSpPr>
          <p:nvPr>
            <p:ph type="sldNum" sz="quarter" idx="12"/>
          </p:nvPr>
        </p:nvSpPr>
        <p:spPr/>
        <p:txBody>
          <a:bodyPr/>
          <a:lstStyle/>
          <a:p>
            <a:fld id="{F2C9CF16-83A4-44FD-BBD1-8229DBEA3A56}" type="slidenum">
              <a:rPr lang="en-US" smtClean="0"/>
              <a:t>11</a:t>
            </a:fld>
            <a:endParaRPr lang="en-US"/>
          </a:p>
        </p:txBody>
      </p:sp>
    </p:spTree>
    <p:extLst>
      <p:ext uri="{BB962C8B-B14F-4D97-AF65-F5344CB8AC3E}">
        <p14:creationId xmlns:p14="http://schemas.microsoft.com/office/powerpoint/2010/main" val="27375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7521-B747-4D9C-B50D-E1AD1DA6C3F1}"/>
              </a:ext>
            </a:extLst>
          </p:cNvPr>
          <p:cNvSpPr>
            <a:spLocks noGrp="1"/>
          </p:cNvSpPr>
          <p:nvPr>
            <p:ph type="title"/>
          </p:nvPr>
        </p:nvSpPr>
        <p:spPr/>
        <p:txBody>
          <a:bodyPr/>
          <a:lstStyle/>
          <a:p>
            <a:r>
              <a:rPr lang="en-US" dirty="0"/>
              <a:t>mHealth as a solution!</a:t>
            </a:r>
          </a:p>
        </p:txBody>
      </p:sp>
      <p:sp>
        <p:nvSpPr>
          <p:cNvPr id="3" name="Content Placeholder 2">
            <a:extLst>
              <a:ext uri="{FF2B5EF4-FFF2-40B4-BE49-F238E27FC236}">
                <a16:creationId xmlns:a16="http://schemas.microsoft.com/office/drawing/2014/main" id="{9BF5FB36-FB03-40E3-9984-9CAB4C634E59}"/>
              </a:ext>
            </a:extLst>
          </p:cNvPr>
          <p:cNvSpPr>
            <a:spLocks noGrp="1"/>
          </p:cNvSpPr>
          <p:nvPr>
            <p:ph idx="1"/>
          </p:nvPr>
        </p:nvSpPr>
        <p:spPr/>
        <p:txBody>
          <a:bodyPr>
            <a:normAutofit/>
          </a:bodyPr>
          <a:lstStyle/>
          <a:p>
            <a:r>
              <a:rPr lang="en-US" dirty="0"/>
              <a:t>In this regard, one of the useful approaches is to use mobile health capabilities. ..</a:t>
            </a:r>
          </a:p>
        </p:txBody>
      </p:sp>
      <p:pic>
        <p:nvPicPr>
          <p:cNvPr id="5" name="Picture 4">
            <a:extLst>
              <a:ext uri="{FF2B5EF4-FFF2-40B4-BE49-F238E27FC236}">
                <a16:creationId xmlns:a16="http://schemas.microsoft.com/office/drawing/2014/main" id="{301D2AF0-BEE0-4BAE-A6B0-93280BDEF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50" y="2908300"/>
            <a:ext cx="2743200" cy="3364230"/>
          </a:xfrm>
          <a:prstGeom prst="rect">
            <a:avLst/>
          </a:prstGeom>
        </p:spPr>
      </p:pic>
      <p:pic>
        <p:nvPicPr>
          <p:cNvPr id="7" name="Picture 6">
            <a:extLst>
              <a:ext uri="{FF2B5EF4-FFF2-40B4-BE49-F238E27FC236}">
                <a16:creationId xmlns:a16="http://schemas.microsoft.com/office/drawing/2014/main" id="{8D0A52A0-3553-41E2-9BEF-361E38CB4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850" y="2819400"/>
            <a:ext cx="3291840" cy="3476625"/>
          </a:xfrm>
          <a:prstGeom prst="rect">
            <a:avLst/>
          </a:prstGeom>
        </p:spPr>
      </p:pic>
      <p:pic>
        <p:nvPicPr>
          <p:cNvPr id="9" name="Picture 8">
            <a:extLst>
              <a:ext uri="{FF2B5EF4-FFF2-40B4-BE49-F238E27FC236}">
                <a16:creationId xmlns:a16="http://schemas.microsoft.com/office/drawing/2014/main" id="{93CD7653-6AB8-4893-8C4B-991708546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190" y="2947670"/>
            <a:ext cx="4819650" cy="3324860"/>
          </a:xfrm>
          <a:prstGeom prst="rect">
            <a:avLst/>
          </a:prstGeom>
        </p:spPr>
      </p:pic>
      <p:sp>
        <p:nvSpPr>
          <p:cNvPr id="4" name="Footer Placeholder 3">
            <a:extLst>
              <a:ext uri="{FF2B5EF4-FFF2-40B4-BE49-F238E27FC236}">
                <a16:creationId xmlns:a16="http://schemas.microsoft.com/office/drawing/2014/main" id="{4C1AF6AA-A9CB-4A91-AC46-CA4F3FEF46E0}"/>
              </a:ext>
            </a:extLst>
          </p:cNvPr>
          <p:cNvSpPr>
            <a:spLocks noGrp="1"/>
          </p:cNvSpPr>
          <p:nvPr>
            <p:ph type="ftr" sz="quarter" idx="11"/>
          </p:nvPr>
        </p:nvSpPr>
        <p:spPr/>
        <p:txBody>
          <a:bodyPr/>
          <a:lstStyle/>
          <a:p>
            <a:r>
              <a:rPr lang="en-US"/>
              <a:t>Mohammad Hossein Kaveh, PhD </a:t>
            </a:r>
          </a:p>
        </p:txBody>
      </p:sp>
      <p:sp>
        <p:nvSpPr>
          <p:cNvPr id="6" name="Slide Number Placeholder 5">
            <a:extLst>
              <a:ext uri="{FF2B5EF4-FFF2-40B4-BE49-F238E27FC236}">
                <a16:creationId xmlns:a16="http://schemas.microsoft.com/office/drawing/2014/main" id="{CFF88C40-A57D-4EF9-A6DB-E56D084AAC7A}"/>
              </a:ext>
            </a:extLst>
          </p:cNvPr>
          <p:cNvSpPr>
            <a:spLocks noGrp="1"/>
          </p:cNvSpPr>
          <p:nvPr>
            <p:ph type="sldNum" sz="quarter" idx="12"/>
          </p:nvPr>
        </p:nvSpPr>
        <p:spPr/>
        <p:txBody>
          <a:bodyPr/>
          <a:lstStyle/>
          <a:p>
            <a:fld id="{F2C9CF16-83A4-44FD-BBD1-8229DBEA3A56}" type="slidenum">
              <a:rPr lang="en-US" smtClean="0"/>
              <a:t>12</a:t>
            </a:fld>
            <a:endParaRPr lang="en-US"/>
          </a:p>
        </p:txBody>
      </p:sp>
    </p:spTree>
    <p:extLst>
      <p:ext uri="{BB962C8B-B14F-4D97-AF65-F5344CB8AC3E}">
        <p14:creationId xmlns:p14="http://schemas.microsoft.com/office/powerpoint/2010/main" val="340649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394EFF-C328-4FD6-97B7-F92AF1E00CA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67625" y="2151063"/>
            <a:ext cx="4524375" cy="3495675"/>
          </a:xfrm>
        </p:spPr>
      </p:pic>
      <p:pic>
        <p:nvPicPr>
          <p:cNvPr id="7" name="Picture 6">
            <a:extLst>
              <a:ext uri="{FF2B5EF4-FFF2-40B4-BE49-F238E27FC236}">
                <a16:creationId xmlns:a16="http://schemas.microsoft.com/office/drawing/2014/main" id="{70FF06E3-CA0A-411D-BAB7-54E8BAC42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 y="1333500"/>
            <a:ext cx="3348990" cy="4876800"/>
          </a:xfrm>
          <a:prstGeom prst="rect">
            <a:avLst/>
          </a:prstGeom>
        </p:spPr>
      </p:pic>
      <p:pic>
        <p:nvPicPr>
          <p:cNvPr id="9" name="Picture 8">
            <a:extLst>
              <a:ext uri="{FF2B5EF4-FFF2-40B4-BE49-F238E27FC236}">
                <a16:creationId xmlns:a16="http://schemas.microsoft.com/office/drawing/2014/main" id="{2A9DEC75-46BD-416A-BF6C-1AD0A76F9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7188" y="319405"/>
            <a:ext cx="3634741" cy="3028950"/>
          </a:xfrm>
          <a:prstGeom prst="rect">
            <a:avLst/>
          </a:prstGeom>
        </p:spPr>
      </p:pic>
      <p:sp>
        <p:nvSpPr>
          <p:cNvPr id="2" name="Footer Placeholder 1">
            <a:extLst>
              <a:ext uri="{FF2B5EF4-FFF2-40B4-BE49-F238E27FC236}">
                <a16:creationId xmlns:a16="http://schemas.microsoft.com/office/drawing/2014/main" id="{11D0EB82-BBF3-4525-BA24-EBD3971FE39F}"/>
              </a:ext>
            </a:extLst>
          </p:cNvPr>
          <p:cNvSpPr>
            <a:spLocks noGrp="1"/>
          </p:cNvSpPr>
          <p:nvPr>
            <p:ph type="ftr" sz="quarter" idx="11"/>
          </p:nvPr>
        </p:nvSpPr>
        <p:spPr/>
        <p:txBody>
          <a:bodyPr/>
          <a:lstStyle/>
          <a:p>
            <a:r>
              <a:rPr lang="en-US"/>
              <a:t>Mohammad Hossein Kaveh, PhD </a:t>
            </a:r>
          </a:p>
        </p:txBody>
      </p:sp>
      <p:sp>
        <p:nvSpPr>
          <p:cNvPr id="3" name="Slide Number Placeholder 2">
            <a:extLst>
              <a:ext uri="{FF2B5EF4-FFF2-40B4-BE49-F238E27FC236}">
                <a16:creationId xmlns:a16="http://schemas.microsoft.com/office/drawing/2014/main" id="{41071C02-BCC1-4112-939E-EE89C95F6A19}"/>
              </a:ext>
            </a:extLst>
          </p:cNvPr>
          <p:cNvSpPr>
            <a:spLocks noGrp="1"/>
          </p:cNvSpPr>
          <p:nvPr>
            <p:ph type="sldNum" sz="quarter" idx="12"/>
          </p:nvPr>
        </p:nvSpPr>
        <p:spPr/>
        <p:txBody>
          <a:bodyPr/>
          <a:lstStyle/>
          <a:p>
            <a:fld id="{F2C9CF16-83A4-44FD-BBD1-8229DBEA3A56}" type="slidenum">
              <a:rPr lang="en-US" smtClean="0"/>
              <a:t>13</a:t>
            </a:fld>
            <a:endParaRPr lang="en-US"/>
          </a:p>
        </p:txBody>
      </p:sp>
    </p:spTree>
    <p:extLst>
      <p:ext uri="{BB962C8B-B14F-4D97-AF65-F5344CB8AC3E}">
        <p14:creationId xmlns:p14="http://schemas.microsoft.com/office/powerpoint/2010/main" val="373081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0518D-C1E6-46D5-9C51-94299DF80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08610"/>
            <a:ext cx="7315200" cy="6263640"/>
          </a:xfrm>
          <a:prstGeom prst="rect">
            <a:avLst/>
          </a:prstGeom>
        </p:spPr>
      </p:pic>
      <p:sp>
        <p:nvSpPr>
          <p:cNvPr id="3" name="Footer Placeholder 2">
            <a:extLst>
              <a:ext uri="{FF2B5EF4-FFF2-40B4-BE49-F238E27FC236}">
                <a16:creationId xmlns:a16="http://schemas.microsoft.com/office/drawing/2014/main" id="{14355FC0-8C6A-4DFC-A86A-ECF18BAF9C83}"/>
              </a:ext>
            </a:extLst>
          </p:cNvPr>
          <p:cNvSpPr>
            <a:spLocks noGrp="1"/>
          </p:cNvSpPr>
          <p:nvPr>
            <p:ph type="ftr" sz="quarter" idx="11"/>
          </p:nvPr>
        </p:nvSpPr>
        <p:spPr/>
        <p:txBody>
          <a:bodyPr/>
          <a:lstStyle/>
          <a:p>
            <a:r>
              <a:rPr lang="en-US"/>
              <a:t>Mohammad Hossein Kaveh, PhD </a:t>
            </a:r>
          </a:p>
        </p:txBody>
      </p:sp>
      <p:sp>
        <p:nvSpPr>
          <p:cNvPr id="4" name="Slide Number Placeholder 3">
            <a:extLst>
              <a:ext uri="{FF2B5EF4-FFF2-40B4-BE49-F238E27FC236}">
                <a16:creationId xmlns:a16="http://schemas.microsoft.com/office/drawing/2014/main" id="{B11D71D9-0FEE-45D7-96FA-A27ED3D35D6B}"/>
              </a:ext>
            </a:extLst>
          </p:cNvPr>
          <p:cNvSpPr>
            <a:spLocks noGrp="1"/>
          </p:cNvSpPr>
          <p:nvPr>
            <p:ph type="sldNum" sz="quarter" idx="12"/>
          </p:nvPr>
        </p:nvSpPr>
        <p:spPr/>
        <p:txBody>
          <a:bodyPr/>
          <a:lstStyle/>
          <a:p>
            <a:fld id="{F2C9CF16-83A4-44FD-BBD1-8229DBEA3A56}" type="slidenum">
              <a:rPr lang="en-US" smtClean="0"/>
              <a:t>14</a:t>
            </a:fld>
            <a:endParaRPr lang="en-US"/>
          </a:p>
        </p:txBody>
      </p:sp>
    </p:spTree>
    <p:extLst>
      <p:ext uri="{BB962C8B-B14F-4D97-AF65-F5344CB8AC3E}">
        <p14:creationId xmlns:p14="http://schemas.microsoft.com/office/powerpoint/2010/main" val="299228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5D98-1986-4206-947B-A99B0488EC7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678BF6E-BDBE-4D18-9D79-A7441BAAD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4926966"/>
          </a:xfrm>
        </p:spPr>
      </p:pic>
      <p:sp>
        <p:nvSpPr>
          <p:cNvPr id="3" name="Footer Placeholder 2">
            <a:extLst>
              <a:ext uri="{FF2B5EF4-FFF2-40B4-BE49-F238E27FC236}">
                <a16:creationId xmlns:a16="http://schemas.microsoft.com/office/drawing/2014/main" id="{C87E556D-FEB2-41C4-8EB7-74827905903D}"/>
              </a:ext>
            </a:extLst>
          </p:cNvPr>
          <p:cNvSpPr>
            <a:spLocks noGrp="1"/>
          </p:cNvSpPr>
          <p:nvPr>
            <p:ph type="ftr" sz="quarter" idx="11"/>
          </p:nvPr>
        </p:nvSpPr>
        <p:spPr/>
        <p:txBody>
          <a:bodyPr/>
          <a:lstStyle/>
          <a:p>
            <a:r>
              <a:rPr lang="en-US"/>
              <a:t>Mohammad Hossein Kaveh, PhD </a:t>
            </a:r>
          </a:p>
        </p:txBody>
      </p:sp>
      <p:sp>
        <p:nvSpPr>
          <p:cNvPr id="4" name="Slide Number Placeholder 3">
            <a:extLst>
              <a:ext uri="{FF2B5EF4-FFF2-40B4-BE49-F238E27FC236}">
                <a16:creationId xmlns:a16="http://schemas.microsoft.com/office/drawing/2014/main" id="{127E563E-B542-46BE-8121-D543C8A0CDAB}"/>
              </a:ext>
            </a:extLst>
          </p:cNvPr>
          <p:cNvSpPr>
            <a:spLocks noGrp="1"/>
          </p:cNvSpPr>
          <p:nvPr>
            <p:ph type="sldNum" sz="quarter" idx="12"/>
          </p:nvPr>
        </p:nvSpPr>
        <p:spPr/>
        <p:txBody>
          <a:bodyPr/>
          <a:lstStyle/>
          <a:p>
            <a:fld id="{F2C9CF16-83A4-44FD-BBD1-8229DBEA3A56}" type="slidenum">
              <a:rPr lang="en-US" smtClean="0"/>
              <a:t>15</a:t>
            </a:fld>
            <a:endParaRPr lang="en-US"/>
          </a:p>
        </p:txBody>
      </p:sp>
    </p:spTree>
    <p:extLst>
      <p:ext uri="{BB962C8B-B14F-4D97-AF65-F5344CB8AC3E}">
        <p14:creationId xmlns:p14="http://schemas.microsoft.com/office/powerpoint/2010/main" val="2489138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F3F1-A80C-42A3-972D-E5F5D7755C87}"/>
              </a:ext>
            </a:extLst>
          </p:cNvPr>
          <p:cNvSpPr>
            <a:spLocks noGrp="1"/>
          </p:cNvSpPr>
          <p:nvPr>
            <p:ph type="title"/>
          </p:nvPr>
        </p:nvSpPr>
        <p:spPr/>
        <p:txBody>
          <a:bodyPr/>
          <a:lstStyle/>
          <a:p>
            <a:r>
              <a:rPr lang="en-US" dirty="0"/>
              <a:t>capabilities of mobile health</a:t>
            </a:r>
          </a:p>
        </p:txBody>
      </p:sp>
      <p:sp>
        <p:nvSpPr>
          <p:cNvPr id="3" name="Content Placeholder 2">
            <a:extLst>
              <a:ext uri="{FF2B5EF4-FFF2-40B4-BE49-F238E27FC236}">
                <a16:creationId xmlns:a16="http://schemas.microsoft.com/office/drawing/2014/main" id="{134B2B64-EAD2-4394-B8A0-00E2AA6C2D19}"/>
              </a:ext>
            </a:extLst>
          </p:cNvPr>
          <p:cNvSpPr>
            <a:spLocks noGrp="1"/>
          </p:cNvSpPr>
          <p:nvPr>
            <p:ph idx="1"/>
          </p:nvPr>
        </p:nvSpPr>
        <p:spPr/>
        <p:txBody>
          <a:bodyPr/>
          <a:lstStyle/>
          <a:p>
            <a:r>
              <a:rPr lang="en-US" dirty="0"/>
              <a:t>Advances in mobile health services in the medicine and health care can </a:t>
            </a:r>
          </a:p>
          <a:p>
            <a:pPr lvl="1"/>
            <a:r>
              <a:rPr lang="en-US" dirty="0"/>
              <a:t>increase self-management and treatment adherence in the elderly, which </a:t>
            </a:r>
          </a:p>
          <a:p>
            <a:pPr lvl="1"/>
            <a:r>
              <a:rPr lang="en-US" dirty="0"/>
              <a:t>lead to a wider and more appropriate relationship between patients, their caregivers and service providers, as well as </a:t>
            </a:r>
          </a:p>
          <a:p>
            <a:pPr lvl="1"/>
            <a:r>
              <a:rPr lang="en-US" dirty="0"/>
              <a:t>a reduction in complications and mortality </a:t>
            </a:r>
            <a:r>
              <a:rPr lang="en-US" sz="1200" dirty="0">
                <a:solidFill>
                  <a:srgbClr val="00B0F0"/>
                </a:solidFill>
              </a:rPr>
              <a:t>(Borrero et al., 2015; </a:t>
            </a:r>
            <a:r>
              <a:rPr lang="en-US" sz="1200" dirty="0" err="1">
                <a:solidFill>
                  <a:srgbClr val="00B0F0"/>
                </a:solidFill>
              </a:rPr>
              <a:t>Chouvarda</a:t>
            </a:r>
            <a:r>
              <a:rPr lang="en-US" sz="1200" dirty="0">
                <a:solidFill>
                  <a:srgbClr val="00B0F0"/>
                </a:solidFill>
              </a:rPr>
              <a:t> et al., 2015; Dupuis &amp; </a:t>
            </a:r>
            <a:r>
              <a:rPr lang="en-US" sz="1200" dirty="0" err="1">
                <a:solidFill>
                  <a:srgbClr val="00B0F0"/>
                </a:solidFill>
              </a:rPr>
              <a:t>Tsotsos</a:t>
            </a:r>
            <a:r>
              <a:rPr lang="en-US" sz="1200" dirty="0">
                <a:solidFill>
                  <a:srgbClr val="00B0F0"/>
                </a:solidFill>
              </a:rPr>
              <a:t>, 2018).</a:t>
            </a:r>
            <a:endParaRPr lang="en-US" dirty="0">
              <a:solidFill>
                <a:srgbClr val="00B0F0"/>
              </a:solidFill>
            </a:endParaRPr>
          </a:p>
          <a:p>
            <a:pPr lvl="1"/>
            <a:r>
              <a:rPr lang="en-US" dirty="0"/>
              <a:t>Promote self-care and treatment adherence </a:t>
            </a:r>
          </a:p>
          <a:p>
            <a:pPr lvl="1"/>
            <a:r>
              <a:rPr lang="en-US" dirty="0"/>
              <a:t>increases the quality of life and reduces the complications and costs </a:t>
            </a:r>
            <a:r>
              <a:rPr lang="en-US" sz="1600" dirty="0">
                <a:solidFill>
                  <a:srgbClr val="00B0F0"/>
                </a:solidFill>
              </a:rPr>
              <a:t>(Johnston et al., 2016).</a:t>
            </a:r>
            <a:endParaRPr lang="en-US" dirty="0">
              <a:solidFill>
                <a:srgbClr val="00B0F0"/>
              </a:solidFill>
            </a:endParaRPr>
          </a:p>
          <a:p>
            <a:pPr lvl="1"/>
            <a:endParaRPr lang="en-US" dirty="0"/>
          </a:p>
        </p:txBody>
      </p:sp>
      <p:sp>
        <p:nvSpPr>
          <p:cNvPr id="4" name="Footer Placeholder 3">
            <a:extLst>
              <a:ext uri="{FF2B5EF4-FFF2-40B4-BE49-F238E27FC236}">
                <a16:creationId xmlns:a16="http://schemas.microsoft.com/office/drawing/2014/main" id="{0A93BBF8-4700-49BA-9165-EDA8D3C3841B}"/>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814FA571-5570-4615-A411-167B51E5AAF2}"/>
              </a:ext>
            </a:extLst>
          </p:cNvPr>
          <p:cNvSpPr>
            <a:spLocks noGrp="1"/>
          </p:cNvSpPr>
          <p:nvPr>
            <p:ph type="sldNum" sz="quarter" idx="12"/>
          </p:nvPr>
        </p:nvSpPr>
        <p:spPr/>
        <p:txBody>
          <a:bodyPr/>
          <a:lstStyle/>
          <a:p>
            <a:fld id="{F2C9CF16-83A4-44FD-BBD1-8229DBEA3A56}" type="slidenum">
              <a:rPr lang="en-US" smtClean="0"/>
              <a:t>16</a:t>
            </a:fld>
            <a:endParaRPr lang="en-US"/>
          </a:p>
        </p:txBody>
      </p:sp>
    </p:spTree>
    <p:extLst>
      <p:ext uri="{BB962C8B-B14F-4D97-AF65-F5344CB8AC3E}">
        <p14:creationId xmlns:p14="http://schemas.microsoft.com/office/powerpoint/2010/main" val="1782121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726B-F0AF-4383-BE3D-943C5D35B190}"/>
              </a:ext>
            </a:extLst>
          </p:cNvPr>
          <p:cNvSpPr>
            <a:spLocks noGrp="1"/>
          </p:cNvSpPr>
          <p:nvPr>
            <p:ph type="title"/>
          </p:nvPr>
        </p:nvSpPr>
        <p:spPr/>
        <p:txBody>
          <a:bodyPr/>
          <a:lstStyle/>
          <a:p>
            <a:r>
              <a:rPr lang="en-US" dirty="0"/>
              <a:t>smart phones; capabilities could be used</a:t>
            </a:r>
          </a:p>
        </p:txBody>
      </p:sp>
      <p:sp>
        <p:nvSpPr>
          <p:cNvPr id="3" name="Content Placeholder 2">
            <a:extLst>
              <a:ext uri="{FF2B5EF4-FFF2-40B4-BE49-F238E27FC236}">
                <a16:creationId xmlns:a16="http://schemas.microsoft.com/office/drawing/2014/main" id="{8D2D13E3-6882-4F30-836A-C9011CC58E0C}"/>
              </a:ext>
            </a:extLst>
          </p:cNvPr>
          <p:cNvSpPr>
            <a:spLocks noGrp="1"/>
          </p:cNvSpPr>
          <p:nvPr>
            <p:ph idx="1"/>
          </p:nvPr>
        </p:nvSpPr>
        <p:spPr/>
        <p:txBody>
          <a:bodyPr>
            <a:normAutofit/>
          </a:bodyPr>
          <a:lstStyle/>
          <a:p>
            <a:r>
              <a:rPr lang="en-US" b="1" dirty="0"/>
              <a:t>Monitoring symptoms, </a:t>
            </a:r>
          </a:p>
          <a:p>
            <a:r>
              <a:rPr lang="en-US" b="1" dirty="0"/>
              <a:t>receiving patient information </a:t>
            </a:r>
            <a:r>
              <a:rPr lang="en-US" dirty="0"/>
              <a:t>about side effects of treatments, </a:t>
            </a:r>
          </a:p>
          <a:p>
            <a:r>
              <a:rPr lang="en-US" b="1" dirty="0"/>
              <a:t>sending reminders </a:t>
            </a:r>
            <a:r>
              <a:rPr lang="en-US" dirty="0"/>
              <a:t>to the patient to take medication, </a:t>
            </a:r>
          </a:p>
          <a:p>
            <a:r>
              <a:rPr lang="en-US" b="1" dirty="0"/>
              <a:t>providing education</a:t>
            </a:r>
            <a:r>
              <a:rPr lang="en-US" dirty="0"/>
              <a:t>, </a:t>
            </a:r>
          </a:p>
          <a:p>
            <a:r>
              <a:rPr lang="en-US" b="1" dirty="0"/>
              <a:t>communicating</a:t>
            </a:r>
            <a:r>
              <a:rPr lang="en-US" dirty="0"/>
              <a:t> with the health providers, and </a:t>
            </a:r>
          </a:p>
          <a:p>
            <a:r>
              <a:rPr lang="en-US" b="1" dirty="0"/>
              <a:t>providing social support </a:t>
            </a:r>
            <a:r>
              <a:rPr lang="en-US" sz="1700" dirty="0">
                <a:solidFill>
                  <a:srgbClr val="00B0F0"/>
                </a:solidFill>
              </a:rPr>
              <a:t>(</a:t>
            </a:r>
            <a:r>
              <a:rPr lang="en-US" sz="1700" dirty="0" err="1">
                <a:solidFill>
                  <a:srgbClr val="00B0F0"/>
                </a:solidFill>
              </a:rPr>
              <a:t>Hardinge</a:t>
            </a:r>
            <a:r>
              <a:rPr lang="en-US" sz="1700" dirty="0">
                <a:solidFill>
                  <a:srgbClr val="00B0F0"/>
                </a:solidFill>
              </a:rPr>
              <a:t> et al., 2015; </a:t>
            </a:r>
            <a:r>
              <a:rPr lang="en-US" sz="1700" dirty="0" err="1">
                <a:solidFill>
                  <a:srgbClr val="00B0F0"/>
                </a:solidFill>
              </a:rPr>
              <a:t>Lakshminarayan</a:t>
            </a:r>
            <a:r>
              <a:rPr lang="en-US" sz="1700" dirty="0">
                <a:solidFill>
                  <a:srgbClr val="00B0F0"/>
                </a:solidFill>
              </a:rPr>
              <a:t> et al., 2018; Levine &amp; Reid, 2012). </a:t>
            </a:r>
            <a:endParaRPr lang="en-US" dirty="0">
              <a:solidFill>
                <a:srgbClr val="00B0F0"/>
              </a:solidFill>
            </a:endParaRPr>
          </a:p>
        </p:txBody>
      </p:sp>
      <p:sp>
        <p:nvSpPr>
          <p:cNvPr id="4" name="Footer Placeholder 3">
            <a:extLst>
              <a:ext uri="{FF2B5EF4-FFF2-40B4-BE49-F238E27FC236}">
                <a16:creationId xmlns:a16="http://schemas.microsoft.com/office/drawing/2014/main" id="{716EEC9E-8CA5-4E69-AF0F-05FDFEA22875}"/>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F6AC8B09-D6F0-4444-A739-BA04232D149D}"/>
              </a:ext>
            </a:extLst>
          </p:cNvPr>
          <p:cNvSpPr>
            <a:spLocks noGrp="1"/>
          </p:cNvSpPr>
          <p:nvPr>
            <p:ph type="sldNum" sz="quarter" idx="12"/>
          </p:nvPr>
        </p:nvSpPr>
        <p:spPr/>
        <p:txBody>
          <a:bodyPr/>
          <a:lstStyle/>
          <a:p>
            <a:fld id="{F2C9CF16-83A4-44FD-BBD1-8229DBEA3A56}" type="slidenum">
              <a:rPr lang="en-US" smtClean="0"/>
              <a:t>17</a:t>
            </a:fld>
            <a:endParaRPr lang="en-US"/>
          </a:p>
        </p:txBody>
      </p:sp>
    </p:spTree>
    <p:extLst>
      <p:ext uri="{BB962C8B-B14F-4D97-AF65-F5344CB8AC3E}">
        <p14:creationId xmlns:p14="http://schemas.microsoft.com/office/powerpoint/2010/main" val="241750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3F26-A5F5-4F6C-8052-213AB5FBB924}"/>
              </a:ext>
            </a:extLst>
          </p:cNvPr>
          <p:cNvSpPr>
            <a:spLocks noGrp="1"/>
          </p:cNvSpPr>
          <p:nvPr>
            <p:ph type="title"/>
          </p:nvPr>
        </p:nvSpPr>
        <p:spPr/>
        <p:txBody>
          <a:bodyPr/>
          <a:lstStyle/>
          <a:p>
            <a:r>
              <a:rPr lang="en-US" dirty="0"/>
              <a:t>The aim of the study</a:t>
            </a:r>
          </a:p>
        </p:txBody>
      </p:sp>
      <p:sp>
        <p:nvSpPr>
          <p:cNvPr id="3" name="Content Placeholder 2">
            <a:extLst>
              <a:ext uri="{FF2B5EF4-FFF2-40B4-BE49-F238E27FC236}">
                <a16:creationId xmlns:a16="http://schemas.microsoft.com/office/drawing/2014/main" id="{DD93A1B7-F76C-41D7-BBBF-C0900372C59D}"/>
              </a:ext>
            </a:extLst>
          </p:cNvPr>
          <p:cNvSpPr>
            <a:spLocks noGrp="1"/>
          </p:cNvSpPr>
          <p:nvPr>
            <p:ph idx="1"/>
          </p:nvPr>
        </p:nvSpPr>
        <p:spPr/>
        <p:txBody>
          <a:bodyPr/>
          <a:lstStyle/>
          <a:p>
            <a:r>
              <a:rPr lang="en-US" dirty="0"/>
              <a:t>The present study is a review study which aims at investigating the extent to which using mobile health technology and any other available applications in this domain can be effective in improving </a:t>
            </a:r>
            <a:r>
              <a:rPr lang="en-US" b="1" dirty="0"/>
              <a:t>self-care and treatment adherence </a:t>
            </a:r>
            <a:r>
              <a:rPr lang="en-US" dirty="0"/>
              <a:t>in the elderly.</a:t>
            </a:r>
          </a:p>
        </p:txBody>
      </p:sp>
      <p:sp>
        <p:nvSpPr>
          <p:cNvPr id="4" name="Footer Placeholder 3">
            <a:extLst>
              <a:ext uri="{FF2B5EF4-FFF2-40B4-BE49-F238E27FC236}">
                <a16:creationId xmlns:a16="http://schemas.microsoft.com/office/drawing/2014/main" id="{2C07EE8F-2CB6-46E9-A7E8-0BD27992C4B6}"/>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1E37796C-A2F2-443F-A76D-7A8F9CFA47C5}"/>
              </a:ext>
            </a:extLst>
          </p:cNvPr>
          <p:cNvSpPr>
            <a:spLocks noGrp="1"/>
          </p:cNvSpPr>
          <p:nvPr>
            <p:ph type="sldNum" sz="quarter" idx="12"/>
          </p:nvPr>
        </p:nvSpPr>
        <p:spPr/>
        <p:txBody>
          <a:bodyPr/>
          <a:lstStyle/>
          <a:p>
            <a:fld id="{F2C9CF16-83A4-44FD-BBD1-8229DBEA3A56}" type="slidenum">
              <a:rPr lang="en-US" smtClean="0"/>
              <a:t>18</a:t>
            </a:fld>
            <a:endParaRPr lang="en-US"/>
          </a:p>
        </p:txBody>
      </p:sp>
    </p:spTree>
    <p:extLst>
      <p:ext uri="{BB962C8B-B14F-4D97-AF65-F5344CB8AC3E}">
        <p14:creationId xmlns:p14="http://schemas.microsoft.com/office/powerpoint/2010/main" val="150269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8449-603A-4B00-A55F-BCA4B2B60C5D}"/>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CD72D404-C645-48E4-8273-9A9E3ACA430C}"/>
              </a:ext>
            </a:extLst>
          </p:cNvPr>
          <p:cNvSpPr>
            <a:spLocks noGrp="1"/>
          </p:cNvSpPr>
          <p:nvPr>
            <p:ph idx="1"/>
          </p:nvPr>
        </p:nvSpPr>
        <p:spPr/>
        <p:txBody>
          <a:bodyPr/>
          <a:lstStyle/>
          <a:p>
            <a:r>
              <a:rPr lang="en-US" dirty="0"/>
              <a:t>For this purpose, advanced search in reputable scientific resources such as Google Scholar, PubMed, Science Direct, Scopus, Web of Science, </a:t>
            </a:r>
            <a:r>
              <a:rPr lang="en-US" dirty="0" err="1"/>
              <a:t>Magiran</a:t>
            </a:r>
            <a:r>
              <a:rPr lang="en-US" dirty="0"/>
              <a:t>, SID, Iran </a:t>
            </a:r>
            <a:r>
              <a:rPr lang="en-US" dirty="0" err="1"/>
              <a:t>Medex</a:t>
            </a:r>
            <a:r>
              <a:rPr lang="en-US" dirty="0"/>
              <a:t> from January 1, 2015 (1/1/2015) to August 30, 2020 (8/30/2020) was performed. </a:t>
            </a:r>
          </a:p>
          <a:p>
            <a:r>
              <a:rPr lang="en-US" dirty="0"/>
              <a:t>To perform the search process, the keywords "adherence", "elder", "older adult", "mobile health", "medication", "self-care" and their Persian equivalents were used.</a:t>
            </a:r>
          </a:p>
        </p:txBody>
      </p:sp>
      <p:sp>
        <p:nvSpPr>
          <p:cNvPr id="4" name="Footer Placeholder 3">
            <a:extLst>
              <a:ext uri="{FF2B5EF4-FFF2-40B4-BE49-F238E27FC236}">
                <a16:creationId xmlns:a16="http://schemas.microsoft.com/office/drawing/2014/main" id="{82C875F5-0082-4DEC-98F5-03D1D4D615AD}"/>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C8D51283-4643-4451-8ABE-4359D1B0C784}"/>
              </a:ext>
            </a:extLst>
          </p:cNvPr>
          <p:cNvSpPr>
            <a:spLocks noGrp="1"/>
          </p:cNvSpPr>
          <p:nvPr>
            <p:ph type="sldNum" sz="quarter" idx="12"/>
          </p:nvPr>
        </p:nvSpPr>
        <p:spPr/>
        <p:txBody>
          <a:bodyPr/>
          <a:lstStyle/>
          <a:p>
            <a:fld id="{F2C9CF16-83A4-44FD-BBD1-8229DBEA3A56}" type="slidenum">
              <a:rPr lang="en-US" smtClean="0"/>
              <a:t>19</a:t>
            </a:fld>
            <a:endParaRPr lang="en-US"/>
          </a:p>
        </p:txBody>
      </p:sp>
    </p:spTree>
    <p:extLst>
      <p:ext uri="{BB962C8B-B14F-4D97-AF65-F5344CB8AC3E}">
        <p14:creationId xmlns:p14="http://schemas.microsoft.com/office/powerpoint/2010/main" val="283521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F357-2A7B-49E2-97A5-59887F8BECE2}"/>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E6404F04-BE14-46F8-B40A-DFE5AF8FDC86}"/>
              </a:ext>
            </a:extLst>
          </p:cNvPr>
          <p:cNvSpPr>
            <a:spLocks noGrp="1"/>
          </p:cNvSpPr>
          <p:nvPr>
            <p:ph idx="1"/>
          </p:nvPr>
        </p:nvSpPr>
        <p:spPr/>
        <p:txBody>
          <a:bodyPr>
            <a:normAutofit/>
          </a:bodyPr>
          <a:lstStyle/>
          <a:p>
            <a:r>
              <a:rPr lang="en-US" b="1" dirty="0"/>
              <a:t>The elderly people!</a:t>
            </a:r>
          </a:p>
          <a:p>
            <a:pPr lvl="1"/>
            <a:r>
              <a:rPr lang="en-US" b="1" dirty="0"/>
              <a:t>a large and growing population </a:t>
            </a:r>
          </a:p>
          <a:p>
            <a:pPr lvl="1"/>
            <a:r>
              <a:rPr lang="en-US" b="1" dirty="0"/>
              <a:t>Suffering from chronic diseases</a:t>
            </a:r>
          </a:p>
          <a:p>
            <a:pPr lvl="1"/>
            <a:r>
              <a:rPr lang="en-US" b="1" dirty="0"/>
              <a:t>Comorbidities</a:t>
            </a:r>
          </a:p>
          <a:p>
            <a:pPr lvl="1"/>
            <a:r>
              <a:rPr lang="en-US" b="1" dirty="0"/>
              <a:t>cost of medical treatments and the usage of health care services </a:t>
            </a:r>
            <a:endParaRPr lang="en-US" dirty="0"/>
          </a:p>
          <a:p>
            <a:pPr lvl="1"/>
            <a:r>
              <a:rPr lang="en-US" b="1" dirty="0"/>
              <a:t>quality of life </a:t>
            </a:r>
          </a:p>
          <a:p>
            <a:pPr lvl="1"/>
            <a:r>
              <a:rPr lang="en-US" dirty="0"/>
              <a:t>...</a:t>
            </a:r>
          </a:p>
        </p:txBody>
      </p:sp>
      <p:sp>
        <p:nvSpPr>
          <p:cNvPr id="4" name="Footer Placeholder 3">
            <a:extLst>
              <a:ext uri="{FF2B5EF4-FFF2-40B4-BE49-F238E27FC236}">
                <a16:creationId xmlns:a16="http://schemas.microsoft.com/office/drawing/2014/main" id="{E1A86E21-0A87-4CF9-8D3C-8BCACF6C17E1}"/>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190DF5DB-BAED-412F-BD14-D1266A89C512}"/>
              </a:ext>
            </a:extLst>
          </p:cNvPr>
          <p:cNvSpPr>
            <a:spLocks noGrp="1"/>
          </p:cNvSpPr>
          <p:nvPr>
            <p:ph type="sldNum" sz="quarter" idx="12"/>
          </p:nvPr>
        </p:nvSpPr>
        <p:spPr/>
        <p:txBody>
          <a:bodyPr/>
          <a:lstStyle/>
          <a:p>
            <a:fld id="{F2C9CF16-83A4-44FD-BBD1-8229DBEA3A56}" type="slidenum">
              <a:rPr lang="en-US" smtClean="0"/>
              <a:t>2</a:t>
            </a:fld>
            <a:endParaRPr lang="en-US"/>
          </a:p>
        </p:txBody>
      </p:sp>
    </p:spTree>
    <p:extLst>
      <p:ext uri="{BB962C8B-B14F-4D97-AF65-F5344CB8AC3E}">
        <p14:creationId xmlns:p14="http://schemas.microsoft.com/office/powerpoint/2010/main" val="3647556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345A-B3E3-4475-A00A-E70D6D23D630}"/>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E45EC820-6560-45BC-8527-534304802DA9}"/>
              </a:ext>
            </a:extLst>
          </p:cNvPr>
          <p:cNvSpPr>
            <a:spLocks noGrp="1"/>
          </p:cNvSpPr>
          <p:nvPr>
            <p:ph idx="1"/>
          </p:nvPr>
        </p:nvSpPr>
        <p:spPr/>
        <p:txBody>
          <a:bodyPr/>
          <a:lstStyle/>
          <a:p>
            <a:r>
              <a:rPr lang="en-US" b="1" dirty="0"/>
              <a:t>Initially, 336 articles </a:t>
            </a:r>
            <a:r>
              <a:rPr lang="en-US" dirty="0"/>
              <a:t>were found. After removing duplicates, articles with an average age of over 50 years in which mobile health technology had been used to promote self-care and adherence were extracted. Then, the items that were both in Persian and English with their full texts available were selected. </a:t>
            </a:r>
          </a:p>
          <a:p>
            <a:r>
              <a:rPr lang="en-US" b="1" dirty="0"/>
              <a:t>Finally</a:t>
            </a:r>
            <a:r>
              <a:rPr lang="en-US" dirty="0"/>
              <a:t>, by reviewing the titles of the articles and studying their abstracts, </a:t>
            </a:r>
            <a:r>
              <a:rPr lang="en-US" b="1" dirty="0"/>
              <a:t>20 articles </a:t>
            </a:r>
            <a:r>
              <a:rPr lang="en-US" dirty="0"/>
              <a:t>that had the most relevance to the research study, were related to the use of mobile health technology in self-care and adherence, and were Randomized Clinical Trial (RCT) were selected and used.  </a:t>
            </a:r>
          </a:p>
        </p:txBody>
      </p:sp>
      <p:sp>
        <p:nvSpPr>
          <p:cNvPr id="4" name="Footer Placeholder 3">
            <a:extLst>
              <a:ext uri="{FF2B5EF4-FFF2-40B4-BE49-F238E27FC236}">
                <a16:creationId xmlns:a16="http://schemas.microsoft.com/office/drawing/2014/main" id="{1BAB1645-B1CC-44F3-87F9-26EB96B1BDEB}"/>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452A2CB8-EB98-4813-8024-878CCC17E87F}"/>
              </a:ext>
            </a:extLst>
          </p:cNvPr>
          <p:cNvSpPr>
            <a:spLocks noGrp="1"/>
          </p:cNvSpPr>
          <p:nvPr>
            <p:ph type="sldNum" sz="quarter" idx="12"/>
          </p:nvPr>
        </p:nvSpPr>
        <p:spPr/>
        <p:txBody>
          <a:bodyPr/>
          <a:lstStyle/>
          <a:p>
            <a:fld id="{F2C9CF16-83A4-44FD-BBD1-8229DBEA3A56}" type="slidenum">
              <a:rPr lang="en-US" smtClean="0"/>
              <a:t>20</a:t>
            </a:fld>
            <a:endParaRPr lang="en-US"/>
          </a:p>
        </p:txBody>
      </p:sp>
    </p:spTree>
    <p:extLst>
      <p:ext uri="{BB962C8B-B14F-4D97-AF65-F5344CB8AC3E}">
        <p14:creationId xmlns:p14="http://schemas.microsoft.com/office/powerpoint/2010/main" val="1754192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F41B-9CFD-4D9E-B066-BBD96C01CC05}"/>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B85AA9B8-A4C1-456C-B88C-8573363C7795}"/>
              </a:ext>
            </a:extLst>
          </p:cNvPr>
          <p:cNvSpPr>
            <a:spLocks noGrp="1"/>
          </p:cNvSpPr>
          <p:nvPr>
            <p:ph idx="1"/>
          </p:nvPr>
        </p:nvSpPr>
        <p:spPr/>
        <p:txBody>
          <a:bodyPr>
            <a:normAutofit fontScale="92500" lnSpcReduction="20000"/>
          </a:bodyPr>
          <a:lstStyle/>
          <a:p>
            <a:r>
              <a:rPr lang="en-US" dirty="0"/>
              <a:t>All studies were in English and the duration of interventions in different studies was between 8 weeks and 12 months. </a:t>
            </a:r>
          </a:p>
          <a:p>
            <a:r>
              <a:rPr lang="en-US" dirty="0"/>
              <a:t>A total of 3268 people (1731 in the intervention group and 1537 in the control group) participated in the studies. </a:t>
            </a:r>
          </a:p>
          <a:p>
            <a:r>
              <a:rPr lang="en-US" dirty="0"/>
              <a:t>Of these 20 studies, </a:t>
            </a:r>
          </a:p>
          <a:p>
            <a:pPr lvl="1"/>
            <a:r>
              <a:rPr lang="en-US" dirty="0"/>
              <a:t>heart diseases</a:t>
            </a:r>
          </a:p>
          <a:p>
            <a:pPr lvl="1"/>
            <a:r>
              <a:rPr lang="en-US" dirty="0"/>
              <a:t>type 2 diabetes </a:t>
            </a:r>
          </a:p>
          <a:p>
            <a:pPr lvl="1"/>
            <a:r>
              <a:rPr lang="en-US" dirty="0"/>
              <a:t>hypertension </a:t>
            </a:r>
          </a:p>
          <a:p>
            <a:pPr lvl="1"/>
            <a:r>
              <a:rPr lang="en-US" dirty="0"/>
              <a:t>pre-diabetes </a:t>
            </a:r>
          </a:p>
          <a:p>
            <a:pPr lvl="1"/>
            <a:r>
              <a:rPr lang="en-US" dirty="0"/>
              <a:t>breast cancer </a:t>
            </a:r>
          </a:p>
          <a:p>
            <a:pPr lvl="1"/>
            <a:r>
              <a:rPr lang="en-US" dirty="0"/>
              <a:t>cancer screening </a:t>
            </a:r>
          </a:p>
          <a:p>
            <a:pPr lvl="1"/>
            <a:r>
              <a:rPr lang="en-US" dirty="0"/>
              <a:t>colorectal </a:t>
            </a:r>
          </a:p>
          <a:p>
            <a:pPr lvl="1"/>
            <a:r>
              <a:rPr lang="en-US" dirty="0"/>
              <a:t>chronic obstructive pulmonary disease ....</a:t>
            </a:r>
          </a:p>
        </p:txBody>
      </p:sp>
      <p:sp>
        <p:nvSpPr>
          <p:cNvPr id="4" name="Footer Placeholder 3">
            <a:extLst>
              <a:ext uri="{FF2B5EF4-FFF2-40B4-BE49-F238E27FC236}">
                <a16:creationId xmlns:a16="http://schemas.microsoft.com/office/drawing/2014/main" id="{A8AB1EAA-B198-457D-93E2-D8B04B8C3AC7}"/>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608081D7-9AD7-4501-A743-7FA78C5B09C5}"/>
              </a:ext>
            </a:extLst>
          </p:cNvPr>
          <p:cNvSpPr>
            <a:spLocks noGrp="1"/>
          </p:cNvSpPr>
          <p:nvPr>
            <p:ph type="sldNum" sz="quarter" idx="12"/>
          </p:nvPr>
        </p:nvSpPr>
        <p:spPr/>
        <p:txBody>
          <a:bodyPr/>
          <a:lstStyle/>
          <a:p>
            <a:fld id="{F2C9CF16-83A4-44FD-BBD1-8229DBEA3A56}" type="slidenum">
              <a:rPr lang="en-US" smtClean="0"/>
              <a:t>21</a:t>
            </a:fld>
            <a:endParaRPr lang="en-US"/>
          </a:p>
        </p:txBody>
      </p:sp>
    </p:spTree>
    <p:extLst>
      <p:ext uri="{BB962C8B-B14F-4D97-AF65-F5344CB8AC3E}">
        <p14:creationId xmlns:p14="http://schemas.microsoft.com/office/powerpoint/2010/main" val="829583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5166-99B7-4422-93D5-2A832285DD92}"/>
              </a:ext>
            </a:extLst>
          </p:cNvPr>
          <p:cNvSpPr>
            <a:spLocks noGrp="1"/>
          </p:cNvSpPr>
          <p:nvPr>
            <p:ph type="title"/>
          </p:nvPr>
        </p:nvSpPr>
        <p:spPr/>
        <p:txBody>
          <a:bodyPr/>
          <a:lstStyle/>
          <a:p>
            <a:r>
              <a:rPr lang="en-US" dirty="0"/>
              <a:t>Results: Types of </a:t>
            </a:r>
            <a:r>
              <a:rPr lang="en-US" dirty="0" err="1"/>
              <a:t>mhealth</a:t>
            </a:r>
            <a:r>
              <a:rPr lang="en-US" dirty="0"/>
              <a:t> interventions </a:t>
            </a:r>
          </a:p>
        </p:txBody>
      </p:sp>
      <p:sp>
        <p:nvSpPr>
          <p:cNvPr id="3" name="Content Placeholder 2">
            <a:extLst>
              <a:ext uri="{FF2B5EF4-FFF2-40B4-BE49-F238E27FC236}">
                <a16:creationId xmlns:a16="http://schemas.microsoft.com/office/drawing/2014/main" id="{B75B220B-A4E7-4D56-A361-521096781500}"/>
              </a:ext>
            </a:extLst>
          </p:cNvPr>
          <p:cNvSpPr>
            <a:spLocks noGrp="1"/>
          </p:cNvSpPr>
          <p:nvPr>
            <p:ph idx="1"/>
          </p:nvPr>
        </p:nvSpPr>
        <p:spPr/>
        <p:txBody>
          <a:bodyPr>
            <a:normAutofit/>
          </a:bodyPr>
          <a:lstStyle/>
          <a:p>
            <a:r>
              <a:rPr lang="en-US" dirty="0"/>
              <a:t>... can be divided into 5 general groups including </a:t>
            </a:r>
          </a:p>
          <a:p>
            <a:r>
              <a:rPr lang="en-US" dirty="0"/>
              <a:t>message, call, application, device, and internet-based interventions. </a:t>
            </a:r>
          </a:p>
          <a:p>
            <a:pPr lvl="1"/>
            <a:endParaRPr lang="en-US" dirty="0"/>
          </a:p>
          <a:p>
            <a:pPr lvl="1"/>
            <a:r>
              <a:rPr lang="en-US" dirty="0"/>
              <a:t>In message-based interventions, educational or reminder messages are sent in the form of short message services (SMS), Long-message services (LMS), or emails to patients or their caregivers. </a:t>
            </a:r>
          </a:p>
          <a:p>
            <a:pPr lvl="1"/>
            <a:r>
              <a:rPr lang="en-US" dirty="0"/>
              <a:t>In telephone call interventions, providing training, follow-up, and communication with service providers such as nurses are done by a telephone call. </a:t>
            </a:r>
          </a:p>
          <a:p>
            <a:pPr lvl="1"/>
            <a:r>
              <a:rPr lang="en-US" dirty="0"/>
              <a:t>Some educational interventions are provided through designed online or offline applications. </a:t>
            </a:r>
          </a:p>
        </p:txBody>
      </p:sp>
      <p:sp>
        <p:nvSpPr>
          <p:cNvPr id="4" name="Footer Placeholder 3">
            <a:extLst>
              <a:ext uri="{FF2B5EF4-FFF2-40B4-BE49-F238E27FC236}">
                <a16:creationId xmlns:a16="http://schemas.microsoft.com/office/drawing/2014/main" id="{EB8896B2-E710-454E-9EB0-DC8BDDFB828C}"/>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435EFC32-D9B9-4BF2-87DB-D8D360F57D8B}"/>
              </a:ext>
            </a:extLst>
          </p:cNvPr>
          <p:cNvSpPr>
            <a:spLocks noGrp="1"/>
          </p:cNvSpPr>
          <p:nvPr>
            <p:ph type="sldNum" sz="quarter" idx="12"/>
          </p:nvPr>
        </p:nvSpPr>
        <p:spPr/>
        <p:txBody>
          <a:bodyPr/>
          <a:lstStyle/>
          <a:p>
            <a:fld id="{F2C9CF16-83A4-44FD-BBD1-8229DBEA3A56}" type="slidenum">
              <a:rPr lang="en-US" smtClean="0"/>
              <a:t>22</a:t>
            </a:fld>
            <a:endParaRPr lang="en-US"/>
          </a:p>
        </p:txBody>
      </p:sp>
    </p:spTree>
    <p:extLst>
      <p:ext uri="{BB962C8B-B14F-4D97-AF65-F5344CB8AC3E}">
        <p14:creationId xmlns:p14="http://schemas.microsoft.com/office/powerpoint/2010/main" val="118911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B79B-7CAD-4F97-BF73-314E68117BA3}"/>
              </a:ext>
            </a:extLst>
          </p:cNvPr>
          <p:cNvSpPr>
            <a:spLocks noGrp="1"/>
          </p:cNvSpPr>
          <p:nvPr>
            <p:ph type="title"/>
          </p:nvPr>
        </p:nvSpPr>
        <p:spPr>
          <a:xfrm>
            <a:off x="838200" y="330835"/>
            <a:ext cx="10515600" cy="1325563"/>
          </a:xfrm>
        </p:spPr>
        <p:txBody>
          <a:bodyPr/>
          <a:lstStyle/>
          <a:p>
            <a:r>
              <a:rPr lang="en-US" dirty="0"/>
              <a:t>Main outcomes</a:t>
            </a:r>
          </a:p>
        </p:txBody>
      </p:sp>
      <p:sp>
        <p:nvSpPr>
          <p:cNvPr id="3" name="Content Placeholder 2">
            <a:extLst>
              <a:ext uri="{FF2B5EF4-FFF2-40B4-BE49-F238E27FC236}">
                <a16:creationId xmlns:a16="http://schemas.microsoft.com/office/drawing/2014/main" id="{57D9427D-D404-41EA-9B0C-D532C53B2159}"/>
              </a:ext>
            </a:extLst>
          </p:cNvPr>
          <p:cNvSpPr>
            <a:spLocks noGrp="1"/>
          </p:cNvSpPr>
          <p:nvPr>
            <p:ph idx="1"/>
          </p:nvPr>
        </p:nvSpPr>
        <p:spPr/>
        <p:txBody>
          <a:bodyPr/>
          <a:lstStyle/>
          <a:p>
            <a:r>
              <a:rPr lang="en-US" dirty="0"/>
              <a:t>All studies have shown that </a:t>
            </a:r>
            <a:r>
              <a:rPr lang="en-US" dirty="0" err="1"/>
              <a:t>mhealth</a:t>
            </a:r>
            <a:r>
              <a:rPr lang="en-US" dirty="0"/>
              <a:t> interventions are effective in </a:t>
            </a:r>
          </a:p>
          <a:p>
            <a:pPr lvl="1"/>
            <a:r>
              <a:rPr lang="en-US" dirty="0"/>
              <a:t>self-care behaviors (including healthy lifestyles such as appropriate diet and adequate physical activity), </a:t>
            </a:r>
          </a:p>
          <a:p>
            <a:pPr lvl="1"/>
            <a:r>
              <a:rPr lang="en-US" dirty="0"/>
              <a:t>self-management, and </a:t>
            </a:r>
          </a:p>
          <a:p>
            <a:pPr lvl="1"/>
            <a:r>
              <a:rPr lang="en-US" dirty="0"/>
              <a:t>self-efficacy. </a:t>
            </a:r>
          </a:p>
          <a:p>
            <a:pPr lvl="1"/>
            <a:r>
              <a:rPr lang="en-US" dirty="0"/>
              <a:t>Treatment and medication adherence</a:t>
            </a:r>
          </a:p>
        </p:txBody>
      </p:sp>
      <p:sp>
        <p:nvSpPr>
          <p:cNvPr id="4" name="Footer Placeholder 3">
            <a:extLst>
              <a:ext uri="{FF2B5EF4-FFF2-40B4-BE49-F238E27FC236}">
                <a16:creationId xmlns:a16="http://schemas.microsoft.com/office/drawing/2014/main" id="{03EE9267-628C-4A61-B976-94DB729E8153}"/>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48DC83F0-4000-4969-8C87-208E4E8D47E8}"/>
              </a:ext>
            </a:extLst>
          </p:cNvPr>
          <p:cNvSpPr>
            <a:spLocks noGrp="1"/>
          </p:cNvSpPr>
          <p:nvPr>
            <p:ph type="sldNum" sz="quarter" idx="12"/>
          </p:nvPr>
        </p:nvSpPr>
        <p:spPr/>
        <p:txBody>
          <a:bodyPr/>
          <a:lstStyle/>
          <a:p>
            <a:fld id="{F2C9CF16-83A4-44FD-BBD1-8229DBEA3A56}" type="slidenum">
              <a:rPr lang="en-US" smtClean="0"/>
              <a:t>23</a:t>
            </a:fld>
            <a:endParaRPr lang="en-US"/>
          </a:p>
        </p:txBody>
      </p:sp>
    </p:spTree>
    <p:extLst>
      <p:ext uri="{BB962C8B-B14F-4D97-AF65-F5344CB8AC3E}">
        <p14:creationId xmlns:p14="http://schemas.microsoft.com/office/powerpoint/2010/main" val="980575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CD67-8015-4FC9-BDEC-D4A028821472}"/>
              </a:ext>
            </a:extLst>
          </p:cNvPr>
          <p:cNvSpPr>
            <a:spLocks noGrp="1"/>
          </p:cNvSpPr>
          <p:nvPr>
            <p:ph type="title"/>
          </p:nvPr>
        </p:nvSpPr>
        <p:spPr/>
        <p:txBody>
          <a:bodyPr/>
          <a:lstStyle/>
          <a:p>
            <a:r>
              <a:rPr lang="en-US" dirty="0"/>
              <a:t>Diabetes</a:t>
            </a:r>
          </a:p>
        </p:txBody>
      </p:sp>
      <p:sp>
        <p:nvSpPr>
          <p:cNvPr id="3" name="Content Placeholder 2">
            <a:extLst>
              <a:ext uri="{FF2B5EF4-FFF2-40B4-BE49-F238E27FC236}">
                <a16:creationId xmlns:a16="http://schemas.microsoft.com/office/drawing/2014/main" id="{FD595712-9EE0-4777-B19C-448F55572A8D}"/>
              </a:ext>
            </a:extLst>
          </p:cNvPr>
          <p:cNvSpPr>
            <a:spLocks noGrp="1"/>
          </p:cNvSpPr>
          <p:nvPr>
            <p:ph idx="1"/>
          </p:nvPr>
        </p:nvSpPr>
        <p:spPr/>
        <p:txBody>
          <a:bodyPr>
            <a:normAutofit/>
          </a:bodyPr>
          <a:lstStyle/>
          <a:p>
            <a:r>
              <a:rPr lang="en-US" dirty="0"/>
              <a:t>The use of mobile health technology for self-care in this disease leads to blood sugar control, which, in turn, helps regulate medications and lifestyle modification as well as the effectiveness of communication between the health provider and the patient </a:t>
            </a:r>
          </a:p>
          <a:p>
            <a:endParaRPr lang="en-US" dirty="0"/>
          </a:p>
        </p:txBody>
      </p:sp>
      <p:sp>
        <p:nvSpPr>
          <p:cNvPr id="4" name="Footer Placeholder 3">
            <a:extLst>
              <a:ext uri="{FF2B5EF4-FFF2-40B4-BE49-F238E27FC236}">
                <a16:creationId xmlns:a16="http://schemas.microsoft.com/office/drawing/2014/main" id="{EACE34D9-4842-4B75-857A-4E221981FE4C}"/>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521A8965-F461-4213-98C9-20AC4FDBE396}"/>
              </a:ext>
            </a:extLst>
          </p:cNvPr>
          <p:cNvSpPr>
            <a:spLocks noGrp="1"/>
          </p:cNvSpPr>
          <p:nvPr>
            <p:ph type="sldNum" sz="quarter" idx="12"/>
          </p:nvPr>
        </p:nvSpPr>
        <p:spPr/>
        <p:txBody>
          <a:bodyPr/>
          <a:lstStyle/>
          <a:p>
            <a:fld id="{F2C9CF16-83A4-44FD-BBD1-8229DBEA3A56}" type="slidenum">
              <a:rPr lang="en-US" smtClean="0"/>
              <a:t>24</a:t>
            </a:fld>
            <a:endParaRPr lang="en-US"/>
          </a:p>
        </p:txBody>
      </p:sp>
    </p:spTree>
    <p:extLst>
      <p:ext uri="{BB962C8B-B14F-4D97-AF65-F5344CB8AC3E}">
        <p14:creationId xmlns:p14="http://schemas.microsoft.com/office/powerpoint/2010/main" val="17541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4187-1E51-4C32-8AE7-B352616DB3C9}"/>
              </a:ext>
            </a:extLst>
          </p:cNvPr>
          <p:cNvSpPr>
            <a:spLocks noGrp="1"/>
          </p:cNvSpPr>
          <p:nvPr>
            <p:ph type="title"/>
          </p:nvPr>
        </p:nvSpPr>
        <p:spPr/>
        <p:txBody>
          <a:bodyPr/>
          <a:lstStyle/>
          <a:p>
            <a:r>
              <a:rPr lang="en-US" dirty="0"/>
              <a:t>Pre-diabetes</a:t>
            </a:r>
          </a:p>
        </p:txBody>
      </p:sp>
      <p:sp>
        <p:nvSpPr>
          <p:cNvPr id="3" name="Content Placeholder 2">
            <a:extLst>
              <a:ext uri="{FF2B5EF4-FFF2-40B4-BE49-F238E27FC236}">
                <a16:creationId xmlns:a16="http://schemas.microsoft.com/office/drawing/2014/main" id="{8C468B71-9429-4ACC-A641-4F5BDABDD4B5}"/>
              </a:ext>
            </a:extLst>
          </p:cNvPr>
          <p:cNvSpPr>
            <a:spLocks noGrp="1"/>
          </p:cNvSpPr>
          <p:nvPr>
            <p:ph idx="1"/>
          </p:nvPr>
        </p:nvSpPr>
        <p:spPr/>
        <p:txBody>
          <a:bodyPr>
            <a:normAutofit/>
          </a:bodyPr>
          <a:lstStyle/>
          <a:p>
            <a:r>
              <a:rPr lang="en-US" dirty="0"/>
              <a:t>Improving healthy lifestyle adherence behaviors, including weight loss, adequate physical activity, a balanced diet, and blood sugar control by </a:t>
            </a:r>
            <a:r>
              <a:rPr lang="en-US" dirty="0" err="1"/>
              <a:t>mhealth</a:t>
            </a:r>
            <a:r>
              <a:rPr lang="en-US" dirty="0"/>
              <a:t> technology, reduces the risk of developing diabetes in high-risk individuals. </a:t>
            </a:r>
          </a:p>
        </p:txBody>
      </p:sp>
      <p:sp>
        <p:nvSpPr>
          <p:cNvPr id="4" name="Footer Placeholder 3">
            <a:extLst>
              <a:ext uri="{FF2B5EF4-FFF2-40B4-BE49-F238E27FC236}">
                <a16:creationId xmlns:a16="http://schemas.microsoft.com/office/drawing/2014/main" id="{62481600-EDD1-4DFB-B00D-3353EDE0792A}"/>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439AC112-EF40-4FC5-B278-389162F973E3}"/>
              </a:ext>
            </a:extLst>
          </p:cNvPr>
          <p:cNvSpPr>
            <a:spLocks noGrp="1"/>
          </p:cNvSpPr>
          <p:nvPr>
            <p:ph type="sldNum" sz="quarter" idx="12"/>
          </p:nvPr>
        </p:nvSpPr>
        <p:spPr/>
        <p:txBody>
          <a:bodyPr/>
          <a:lstStyle/>
          <a:p>
            <a:fld id="{F2C9CF16-83A4-44FD-BBD1-8229DBEA3A56}" type="slidenum">
              <a:rPr lang="en-US" smtClean="0"/>
              <a:t>25</a:t>
            </a:fld>
            <a:endParaRPr lang="en-US"/>
          </a:p>
        </p:txBody>
      </p:sp>
    </p:spTree>
    <p:extLst>
      <p:ext uri="{BB962C8B-B14F-4D97-AF65-F5344CB8AC3E}">
        <p14:creationId xmlns:p14="http://schemas.microsoft.com/office/powerpoint/2010/main" val="3537756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0B5C-1D8E-4242-B4A6-4892C2434FB4}"/>
              </a:ext>
            </a:extLst>
          </p:cNvPr>
          <p:cNvSpPr>
            <a:spLocks noGrp="1"/>
          </p:cNvSpPr>
          <p:nvPr>
            <p:ph type="title"/>
          </p:nvPr>
        </p:nvSpPr>
        <p:spPr/>
        <p:txBody>
          <a:bodyPr/>
          <a:lstStyle/>
          <a:p>
            <a:r>
              <a:rPr lang="en-US" dirty="0"/>
              <a:t>Hypertension</a:t>
            </a:r>
          </a:p>
        </p:txBody>
      </p:sp>
      <p:sp>
        <p:nvSpPr>
          <p:cNvPr id="3" name="Content Placeholder 2">
            <a:extLst>
              <a:ext uri="{FF2B5EF4-FFF2-40B4-BE49-F238E27FC236}">
                <a16:creationId xmlns:a16="http://schemas.microsoft.com/office/drawing/2014/main" id="{C85E07D5-5ABB-4410-8E8F-4DDCAE533B5C}"/>
              </a:ext>
            </a:extLst>
          </p:cNvPr>
          <p:cNvSpPr>
            <a:spLocks noGrp="1"/>
          </p:cNvSpPr>
          <p:nvPr>
            <p:ph idx="1"/>
          </p:nvPr>
        </p:nvSpPr>
        <p:spPr/>
        <p:txBody>
          <a:bodyPr/>
          <a:lstStyle/>
          <a:p>
            <a:r>
              <a:rPr lang="en-US" dirty="0"/>
              <a:t>The use of mobile health technology in promoting self-management has led to proper control of blood pressure, which, in turn, reduces the risk of stroke, heart attack, heart failure, and cardiovascular disease (Kim et al., 2016; </a:t>
            </a:r>
            <a:r>
              <a:rPr lang="en-US" dirty="0" err="1"/>
              <a:t>Myoungsuk</a:t>
            </a:r>
            <a:r>
              <a:rPr lang="en-US" dirty="0"/>
              <a:t>, 2019). </a:t>
            </a:r>
          </a:p>
          <a:p>
            <a:r>
              <a:rPr lang="en-US" dirty="0"/>
              <a:t>In the studies included in this review, the use of applications, self-assessment of blood pressure by some devices (Fitbit), trainings through both websites and text messages were the approaches used in </a:t>
            </a:r>
            <a:r>
              <a:rPr lang="en-US" dirty="0" err="1"/>
              <a:t>mhealth</a:t>
            </a:r>
            <a:r>
              <a:rPr lang="en-US" dirty="0"/>
              <a:t>.</a:t>
            </a:r>
          </a:p>
        </p:txBody>
      </p:sp>
      <p:sp>
        <p:nvSpPr>
          <p:cNvPr id="4" name="Footer Placeholder 3">
            <a:extLst>
              <a:ext uri="{FF2B5EF4-FFF2-40B4-BE49-F238E27FC236}">
                <a16:creationId xmlns:a16="http://schemas.microsoft.com/office/drawing/2014/main" id="{355171CD-E927-4A45-8A8F-404AFAAC5EFB}"/>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B8C37C2D-B519-410F-BF65-E089374266F9}"/>
              </a:ext>
            </a:extLst>
          </p:cNvPr>
          <p:cNvSpPr>
            <a:spLocks noGrp="1"/>
          </p:cNvSpPr>
          <p:nvPr>
            <p:ph type="sldNum" sz="quarter" idx="12"/>
          </p:nvPr>
        </p:nvSpPr>
        <p:spPr/>
        <p:txBody>
          <a:bodyPr/>
          <a:lstStyle/>
          <a:p>
            <a:fld id="{F2C9CF16-83A4-44FD-BBD1-8229DBEA3A56}" type="slidenum">
              <a:rPr lang="en-US" smtClean="0"/>
              <a:t>26</a:t>
            </a:fld>
            <a:endParaRPr lang="en-US"/>
          </a:p>
        </p:txBody>
      </p:sp>
    </p:spTree>
    <p:extLst>
      <p:ext uri="{BB962C8B-B14F-4D97-AF65-F5344CB8AC3E}">
        <p14:creationId xmlns:p14="http://schemas.microsoft.com/office/powerpoint/2010/main" val="117981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2B9-E850-47F5-9766-2B4102DCAFBF}"/>
              </a:ext>
            </a:extLst>
          </p:cNvPr>
          <p:cNvSpPr>
            <a:spLocks noGrp="1"/>
          </p:cNvSpPr>
          <p:nvPr>
            <p:ph type="title"/>
          </p:nvPr>
        </p:nvSpPr>
        <p:spPr/>
        <p:txBody>
          <a:bodyPr/>
          <a:lstStyle/>
          <a:p>
            <a:r>
              <a:rPr lang="en-US" dirty="0"/>
              <a:t>Heart disease</a:t>
            </a:r>
          </a:p>
        </p:txBody>
      </p:sp>
      <p:sp>
        <p:nvSpPr>
          <p:cNvPr id="3" name="Content Placeholder 2">
            <a:extLst>
              <a:ext uri="{FF2B5EF4-FFF2-40B4-BE49-F238E27FC236}">
                <a16:creationId xmlns:a16="http://schemas.microsoft.com/office/drawing/2014/main" id="{01EB3A57-9427-4482-9F59-A6C1514E49C5}"/>
              </a:ext>
            </a:extLst>
          </p:cNvPr>
          <p:cNvSpPr>
            <a:spLocks noGrp="1"/>
          </p:cNvSpPr>
          <p:nvPr>
            <p:ph idx="1"/>
          </p:nvPr>
        </p:nvSpPr>
        <p:spPr/>
        <p:txBody>
          <a:bodyPr/>
          <a:lstStyle/>
          <a:p>
            <a:r>
              <a:rPr lang="en-US" dirty="0"/>
              <a:t>Mobile health system is a potential solution to help heart patients improve self-care skills regardless of time and place (</a:t>
            </a:r>
            <a:r>
              <a:rPr lang="en-US" dirty="0" err="1"/>
              <a:t>Moulaei</a:t>
            </a:r>
            <a:r>
              <a:rPr lang="en-US" dirty="0"/>
              <a:t> </a:t>
            </a:r>
            <a:r>
              <a:rPr lang="en-US" dirty="0" err="1"/>
              <a:t>Kh</a:t>
            </a:r>
            <a:r>
              <a:rPr lang="en-US" dirty="0"/>
              <a:t> &amp; M, 2017). </a:t>
            </a:r>
          </a:p>
          <a:p>
            <a:r>
              <a:rPr lang="en-US" dirty="0"/>
              <a:t>In the research studies investigated in this review in which people with heart diseases were examined, mobile health interventions have been done by telephone, texting, training through a support website, and feedback emails to patients’ caregivers in order to improve self-management and adherence.</a:t>
            </a:r>
          </a:p>
        </p:txBody>
      </p:sp>
      <p:sp>
        <p:nvSpPr>
          <p:cNvPr id="4" name="Footer Placeholder 3">
            <a:extLst>
              <a:ext uri="{FF2B5EF4-FFF2-40B4-BE49-F238E27FC236}">
                <a16:creationId xmlns:a16="http://schemas.microsoft.com/office/drawing/2014/main" id="{54ACC90C-5752-4218-9E6F-F97120A2863A}"/>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E53F8C09-19EA-44AA-9662-3F66A749EBDB}"/>
              </a:ext>
            </a:extLst>
          </p:cNvPr>
          <p:cNvSpPr>
            <a:spLocks noGrp="1"/>
          </p:cNvSpPr>
          <p:nvPr>
            <p:ph type="sldNum" sz="quarter" idx="12"/>
          </p:nvPr>
        </p:nvSpPr>
        <p:spPr/>
        <p:txBody>
          <a:bodyPr/>
          <a:lstStyle/>
          <a:p>
            <a:fld id="{F2C9CF16-83A4-44FD-BBD1-8229DBEA3A56}" type="slidenum">
              <a:rPr lang="en-US" smtClean="0"/>
              <a:t>27</a:t>
            </a:fld>
            <a:endParaRPr lang="en-US"/>
          </a:p>
        </p:txBody>
      </p:sp>
    </p:spTree>
    <p:extLst>
      <p:ext uri="{BB962C8B-B14F-4D97-AF65-F5344CB8AC3E}">
        <p14:creationId xmlns:p14="http://schemas.microsoft.com/office/powerpoint/2010/main" val="4166416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E388-35CB-418C-81A5-051C0C6EF953}"/>
              </a:ext>
            </a:extLst>
          </p:cNvPr>
          <p:cNvSpPr>
            <a:spLocks noGrp="1"/>
          </p:cNvSpPr>
          <p:nvPr>
            <p:ph type="title"/>
          </p:nvPr>
        </p:nvSpPr>
        <p:spPr/>
        <p:txBody>
          <a:bodyPr/>
          <a:lstStyle/>
          <a:p>
            <a:r>
              <a:rPr lang="en-US" dirty="0"/>
              <a:t>Chronic obstructive pulmonary disease</a:t>
            </a:r>
          </a:p>
        </p:txBody>
      </p:sp>
      <p:sp>
        <p:nvSpPr>
          <p:cNvPr id="3" name="Content Placeholder 2">
            <a:extLst>
              <a:ext uri="{FF2B5EF4-FFF2-40B4-BE49-F238E27FC236}">
                <a16:creationId xmlns:a16="http://schemas.microsoft.com/office/drawing/2014/main" id="{2EDF82D4-FC2F-44BC-BBC8-B37869B33BA4}"/>
              </a:ext>
            </a:extLst>
          </p:cNvPr>
          <p:cNvSpPr>
            <a:spLocks noGrp="1"/>
          </p:cNvSpPr>
          <p:nvPr>
            <p:ph idx="1"/>
          </p:nvPr>
        </p:nvSpPr>
        <p:spPr/>
        <p:txBody>
          <a:bodyPr/>
          <a:lstStyle/>
          <a:p>
            <a:r>
              <a:rPr lang="en-US" dirty="0"/>
              <a:t>Mobile health technology can improve adaptation to disease and self-control and create new and integrated interactions between physician and patient (Rodrigues et al., 2012; Tucker et al., 2013). </a:t>
            </a:r>
          </a:p>
          <a:p>
            <a:r>
              <a:rPr lang="en-US" dirty="0"/>
              <a:t>Providing training through telephone calls and the use of pedometers for self-assessment of physical activity were the strategies used to improve self-care and adherence in patients with COPD in this study (</a:t>
            </a:r>
            <a:r>
              <a:rPr lang="en-US" dirty="0" err="1"/>
              <a:t>Coultas</a:t>
            </a:r>
            <a:r>
              <a:rPr lang="en-US" dirty="0"/>
              <a:t> et al., 2018).</a:t>
            </a:r>
          </a:p>
        </p:txBody>
      </p:sp>
      <p:sp>
        <p:nvSpPr>
          <p:cNvPr id="4" name="Footer Placeholder 3">
            <a:extLst>
              <a:ext uri="{FF2B5EF4-FFF2-40B4-BE49-F238E27FC236}">
                <a16:creationId xmlns:a16="http://schemas.microsoft.com/office/drawing/2014/main" id="{301C644D-B73D-4E0D-A47A-6F711F37BD78}"/>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A262BF2D-A171-4BFA-8B27-BAA76ECB086B}"/>
              </a:ext>
            </a:extLst>
          </p:cNvPr>
          <p:cNvSpPr>
            <a:spLocks noGrp="1"/>
          </p:cNvSpPr>
          <p:nvPr>
            <p:ph type="sldNum" sz="quarter" idx="12"/>
          </p:nvPr>
        </p:nvSpPr>
        <p:spPr/>
        <p:txBody>
          <a:bodyPr/>
          <a:lstStyle/>
          <a:p>
            <a:fld id="{F2C9CF16-83A4-44FD-BBD1-8229DBEA3A56}" type="slidenum">
              <a:rPr lang="en-US" smtClean="0"/>
              <a:t>28</a:t>
            </a:fld>
            <a:endParaRPr lang="en-US"/>
          </a:p>
        </p:txBody>
      </p:sp>
    </p:spTree>
    <p:extLst>
      <p:ext uri="{BB962C8B-B14F-4D97-AF65-F5344CB8AC3E}">
        <p14:creationId xmlns:p14="http://schemas.microsoft.com/office/powerpoint/2010/main" val="3096769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EB98-EDA4-41C9-A04B-42B9BDCCCC38}"/>
              </a:ext>
            </a:extLst>
          </p:cNvPr>
          <p:cNvSpPr>
            <a:spLocks noGrp="1"/>
          </p:cNvSpPr>
          <p:nvPr>
            <p:ph type="title"/>
          </p:nvPr>
        </p:nvSpPr>
        <p:spPr/>
        <p:txBody>
          <a:bodyPr/>
          <a:lstStyle/>
          <a:p>
            <a:r>
              <a:rPr lang="en-US" dirty="0"/>
              <a:t>Cancer and Cancer screening</a:t>
            </a:r>
          </a:p>
        </p:txBody>
      </p:sp>
      <p:sp>
        <p:nvSpPr>
          <p:cNvPr id="3" name="Content Placeholder 2">
            <a:extLst>
              <a:ext uri="{FF2B5EF4-FFF2-40B4-BE49-F238E27FC236}">
                <a16:creationId xmlns:a16="http://schemas.microsoft.com/office/drawing/2014/main" id="{A89B91A3-A278-4091-9893-8D02FCBD34E9}"/>
              </a:ext>
            </a:extLst>
          </p:cNvPr>
          <p:cNvSpPr>
            <a:spLocks noGrp="1"/>
          </p:cNvSpPr>
          <p:nvPr>
            <p:ph idx="1"/>
          </p:nvPr>
        </p:nvSpPr>
        <p:spPr/>
        <p:txBody>
          <a:bodyPr>
            <a:normAutofit/>
          </a:bodyPr>
          <a:lstStyle/>
          <a:p>
            <a:r>
              <a:rPr lang="en-US" dirty="0"/>
              <a:t>Using mobile health technology to promote self-care behaviors including weight and diet control, optimal physical activity, and clinical signs such as blood sugar and lipids, as well as promoting self-management are effective in preventing cancer. </a:t>
            </a:r>
          </a:p>
          <a:p>
            <a:r>
              <a:rPr lang="en-US" dirty="0"/>
              <a:t>In two cancer screening studies in this review, providing telephone training, using a pedometer for self-assessment of physical activity, using the </a:t>
            </a:r>
            <a:r>
              <a:rPr lang="en-US" dirty="0" err="1"/>
              <a:t>mPATH</a:t>
            </a:r>
            <a:r>
              <a:rPr lang="en-US" dirty="0"/>
              <a:t>-CRC application, and sending e-mail were among the interventions used to promote self-management (A. S. Anderson et al., 2018; Miller Jr et al., 2018). </a:t>
            </a:r>
          </a:p>
        </p:txBody>
      </p:sp>
      <p:sp>
        <p:nvSpPr>
          <p:cNvPr id="4" name="Footer Placeholder 3">
            <a:extLst>
              <a:ext uri="{FF2B5EF4-FFF2-40B4-BE49-F238E27FC236}">
                <a16:creationId xmlns:a16="http://schemas.microsoft.com/office/drawing/2014/main" id="{82D2BCCB-46D0-4FC9-B58D-55C887894702}"/>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C9E52EEC-F469-4B94-923A-F2024E09E5B2}"/>
              </a:ext>
            </a:extLst>
          </p:cNvPr>
          <p:cNvSpPr>
            <a:spLocks noGrp="1"/>
          </p:cNvSpPr>
          <p:nvPr>
            <p:ph type="sldNum" sz="quarter" idx="12"/>
          </p:nvPr>
        </p:nvSpPr>
        <p:spPr/>
        <p:txBody>
          <a:bodyPr/>
          <a:lstStyle/>
          <a:p>
            <a:fld id="{F2C9CF16-83A4-44FD-BBD1-8229DBEA3A56}" type="slidenum">
              <a:rPr lang="en-US" smtClean="0"/>
              <a:t>29</a:t>
            </a:fld>
            <a:endParaRPr lang="en-US"/>
          </a:p>
        </p:txBody>
      </p:sp>
    </p:spTree>
    <p:extLst>
      <p:ext uri="{BB962C8B-B14F-4D97-AF65-F5344CB8AC3E}">
        <p14:creationId xmlns:p14="http://schemas.microsoft.com/office/powerpoint/2010/main" val="311133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3359-3144-4FBB-AA32-B42CFC9B7012}"/>
              </a:ext>
            </a:extLst>
          </p:cNvPr>
          <p:cNvSpPr>
            <a:spLocks noGrp="1"/>
          </p:cNvSpPr>
          <p:nvPr>
            <p:ph type="title"/>
          </p:nvPr>
        </p:nvSpPr>
        <p:spPr/>
        <p:txBody>
          <a:bodyPr/>
          <a:lstStyle/>
          <a:p>
            <a:r>
              <a:rPr lang="en-US" dirty="0"/>
              <a:t>Problems with health care services</a:t>
            </a:r>
          </a:p>
        </p:txBody>
      </p:sp>
      <p:sp>
        <p:nvSpPr>
          <p:cNvPr id="3" name="Content Placeholder 2">
            <a:extLst>
              <a:ext uri="{FF2B5EF4-FFF2-40B4-BE49-F238E27FC236}">
                <a16:creationId xmlns:a16="http://schemas.microsoft.com/office/drawing/2014/main" id="{40CA8A5E-9B16-425E-B7DD-CEF3612B96F1}"/>
              </a:ext>
            </a:extLst>
          </p:cNvPr>
          <p:cNvSpPr>
            <a:spLocks noGrp="1"/>
          </p:cNvSpPr>
          <p:nvPr>
            <p:ph idx="1"/>
          </p:nvPr>
        </p:nvSpPr>
        <p:spPr/>
        <p:txBody>
          <a:bodyPr/>
          <a:lstStyle/>
          <a:p>
            <a:r>
              <a:rPr lang="en-US" dirty="0"/>
              <a:t>Access (also, availability, affordability, appropriateness, acceptability)</a:t>
            </a:r>
          </a:p>
          <a:p>
            <a:r>
              <a:rPr lang="en-US" dirty="0"/>
              <a:t>Utilization</a:t>
            </a:r>
          </a:p>
          <a:p>
            <a:r>
              <a:rPr lang="en-US" dirty="0"/>
              <a:t>Adherence </a:t>
            </a:r>
          </a:p>
        </p:txBody>
      </p:sp>
      <p:sp>
        <p:nvSpPr>
          <p:cNvPr id="4" name="Footer Placeholder 3">
            <a:extLst>
              <a:ext uri="{FF2B5EF4-FFF2-40B4-BE49-F238E27FC236}">
                <a16:creationId xmlns:a16="http://schemas.microsoft.com/office/drawing/2014/main" id="{FF7AE97B-EAC6-4AE2-B55E-1BE357AFD4AC}"/>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6BA9677E-AEEC-46C1-A05E-559BA1B9B79A}"/>
              </a:ext>
            </a:extLst>
          </p:cNvPr>
          <p:cNvSpPr>
            <a:spLocks noGrp="1"/>
          </p:cNvSpPr>
          <p:nvPr>
            <p:ph type="sldNum" sz="quarter" idx="12"/>
          </p:nvPr>
        </p:nvSpPr>
        <p:spPr/>
        <p:txBody>
          <a:bodyPr/>
          <a:lstStyle/>
          <a:p>
            <a:fld id="{F2C9CF16-83A4-44FD-BBD1-8229DBEA3A56}" type="slidenum">
              <a:rPr lang="en-US" smtClean="0"/>
              <a:t>3</a:t>
            </a:fld>
            <a:endParaRPr lang="en-US"/>
          </a:p>
        </p:txBody>
      </p:sp>
    </p:spTree>
    <p:extLst>
      <p:ext uri="{BB962C8B-B14F-4D97-AF65-F5344CB8AC3E}">
        <p14:creationId xmlns:p14="http://schemas.microsoft.com/office/powerpoint/2010/main" val="698786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AC2E-6E9B-4992-8769-149ADF57995B}"/>
              </a:ext>
            </a:extLst>
          </p:cNvPr>
          <p:cNvSpPr>
            <a:spLocks noGrp="1"/>
          </p:cNvSpPr>
          <p:nvPr>
            <p:ph type="title"/>
          </p:nvPr>
        </p:nvSpPr>
        <p:spPr/>
        <p:txBody>
          <a:bodyPr/>
          <a:lstStyle/>
          <a:p>
            <a:r>
              <a:rPr lang="en-US" dirty="0"/>
              <a:t>Discussion and conclusion</a:t>
            </a:r>
          </a:p>
        </p:txBody>
      </p:sp>
      <p:sp>
        <p:nvSpPr>
          <p:cNvPr id="3" name="Content Placeholder 2">
            <a:extLst>
              <a:ext uri="{FF2B5EF4-FFF2-40B4-BE49-F238E27FC236}">
                <a16:creationId xmlns:a16="http://schemas.microsoft.com/office/drawing/2014/main" id="{AEB24C0C-FF22-4944-9919-71978310E341}"/>
              </a:ext>
            </a:extLst>
          </p:cNvPr>
          <p:cNvSpPr>
            <a:spLocks noGrp="1"/>
          </p:cNvSpPr>
          <p:nvPr>
            <p:ph idx="1"/>
          </p:nvPr>
        </p:nvSpPr>
        <p:spPr/>
        <p:txBody>
          <a:bodyPr>
            <a:normAutofit/>
          </a:bodyPr>
          <a:lstStyle/>
          <a:p>
            <a:r>
              <a:rPr lang="en-US" dirty="0"/>
              <a:t>Advances in mobile health services in medicine and health care can be effective in </a:t>
            </a:r>
          </a:p>
          <a:p>
            <a:pPr lvl="1"/>
            <a:r>
              <a:rPr lang="en-US" dirty="0"/>
              <a:t>improving self-management of the elderly, </a:t>
            </a:r>
          </a:p>
          <a:p>
            <a:pPr lvl="1"/>
            <a:r>
              <a:rPr lang="en-US" dirty="0"/>
              <a:t>Improving treatment adherence,</a:t>
            </a:r>
          </a:p>
          <a:p>
            <a:pPr lvl="1"/>
            <a:r>
              <a:rPr lang="en-US" dirty="0"/>
              <a:t>Reducing drug side effects, </a:t>
            </a:r>
          </a:p>
          <a:p>
            <a:pPr lvl="1"/>
            <a:r>
              <a:rPr lang="en-US" dirty="0"/>
              <a:t>Promoting self-efficacy,</a:t>
            </a:r>
          </a:p>
          <a:p>
            <a:pPr lvl="1"/>
            <a:r>
              <a:rPr lang="en-US" dirty="0"/>
              <a:t>controlling diseases more efficiently, </a:t>
            </a:r>
          </a:p>
          <a:p>
            <a:pPr lvl="1"/>
            <a:r>
              <a:rPr lang="en-US" dirty="0"/>
              <a:t>establishing wider and more appropriate communication between patients and service providers, </a:t>
            </a:r>
          </a:p>
          <a:p>
            <a:pPr lvl="1"/>
            <a:r>
              <a:rPr lang="en-US" dirty="0"/>
              <a:t>Decreasing health care costs,</a:t>
            </a:r>
          </a:p>
          <a:p>
            <a:pPr lvl="1"/>
            <a:r>
              <a:rPr lang="en-US" dirty="0"/>
              <a:t>Increasing quality of life.</a:t>
            </a:r>
          </a:p>
        </p:txBody>
      </p:sp>
      <p:sp>
        <p:nvSpPr>
          <p:cNvPr id="4" name="Footer Placeholder 3">
            <a:extLst>
              <a:ext uri="{FF2B5EF4-FFF2-40B4-BE49-F238E27FC236}">
                <a16:creationId xmlns:a16="http://schemas.microsoft.com/office/drawing/2014/main" id="{E1BE2095-B3EB-49E6-A112-58DB8DFDD059}"/>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4E133169-EFF7-466F-996A-5E78CE8D2020}"/>
              </a:ext>
            </a:extLst>
          </p:cNvPr>
          <p:cNvSpPr>
            <a:spLocks noGrp="1"/>
          </p:cNvSpPr>
          <p:nvPr>
            <p:ph type="sldNum" sz="quarter" idx="12"/>
          </p:nvPr>
        </p:nvSpPr>
        <p:spPr/>
        <p:txBody>
          <a:bodyPr/>
          <a:lstStyle/>
          <a:p>
            <a:fld id="{F2C9CF16-83A4-44FD-BBD1-8229DBEA3A56}" type="slidenum">
              <a:rPr lang="en-US" smtClean="0"/>
              <a:t>30</a:t>
            </a:fld>
            <a:endParaRPr lang="en-US"/>
          </a:p>
        </p:txBody>
      </p:sp>
    </p:spTree>
    <p:extLst>
      <p:ext uri="{BB962C8B-B14F-4D97-AF65-F5344CB8AC3E}">
        <p14:creationId xmlns:p14="http://schemas.microsoft.com/office/powerpoint/2010/main" val="3453126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82FF-7697-47C5-8375-6B5C04DFF355}"/>
              </a:ext>
            </a:extLst>
          </p:cNvPr>
          <p:cNvSpPr>
            <a:spLocks noGrp="1"/>
          </p:cNvSpPr>
          <p:nvPr>
            <p:ph type="title"/>
          </p:nvPr>
        </p:nvSpPr>
        <p:spPr/>
        <p:txBody>
          <a:bodyPr/>
          <a:lstStyle/>
          <a:p>
            <a:r>
              <a:rPr lang="en-US" dirty="0"/>
              <a:t>Barriers to use mHealth</a:t>
            </a:r>
          </a:p>
        </p:txBody>
      </p:sp>
      <p:sp>
        <p:nvSpPr>
          <p:cNvPr id="3" name="Content Placeholder 2">
            <a:extLst>
              <a:ext uri="{FF2B5EF4-FFF2-40B4-BE49-F238E27FC236}">
                <a16:creationId xmlns:a16="http://schemas.microsoft.com/office/drawing/2014/main" id="{23A46135-8A85-448E-92BD-F32A2490A073}"/>
              </a:ext>
            </a:extLst>
          </p:cNvPr>
          <p:cNvSpPr>
            <a:spLocks noGrp="1"/>
          </p:cNvSpPr>
          <p:nvPr>
            <p:ph idx="1"/>
          </p:nvPr>
        </p:nvSpPr>
        <p:spPr/>
        <p:txBody>
          <a:bodyPr>
            <a:normAutofit/>
          </a:bodyPr>
          <a:lstStyle/>
          <a:p>
            <a:r>
              <a:rPr lang="en-US" dirty="0"/>
              <a:t>lack of interest in mobile technology, </a:t>
            </a:r>
          </a:p>
          <a:p>
            <a:r>
              <a:rPr lang="en-US" dirty="0"/>
              <a:t>poor digital skills and knowledge, </a:t>
            </a:r>
          </a:p>
          <a:p>
            <a:r>
              <a:rPr lang="en-US" dirty="0"/>
              <a:t>insufficient confidence in learning new skills, and </a:t>
            </a:r>
          </a:p>
          <a:p>
            <a:r>
              <a:rPr lang="en-US" dirty="0"/>
              <a:t>disabilities due to aging such as visual or cognitive impairments (</a:t>
            </a:r>
            <a:r>
              <a:rPr lang="en-US" dirty="0" err="1"/>
              <a:t>Arning</a:t>
            </a:r>
            <a:r>
              <a:rPr lang="en-US" dirty="0"/>
              <a:t> &amp; </a:t>
            </a:r>
            <a:r>
              <a:rPr lang="en-US" dirty="0" err="1"/>
              <a:t>Ziefle</a:t>
            </a:r>
            <a:r>
              <a:rPr lang="en-US" dirty="0"/>
              <a:t>, 2007; </a:t>
            </a:r>
            <a:r>
              <a:rPr lang="en-US" dirty="0" err="1"/>
              <a:t>Kuerbis</a:t>
            </a:r>
            <a:r>
              <a:rPr lang="en-US" dirty="0"/>
              <a:t> et al., 2017). </a:t>
            </a:r>
          </a:p>
        </p:txBody>
      </p:sp>
      <p:sp>
        <p:nvSpPr>
          <p:cNvPr id="4" name="Footer Placeholder 3">
            <a:extLst>
              <a:ext uri="{FF2B5EF4-FFF2-40B4-BE49-F238E27FC236}">
                <a16:creationId xmlns:a16="http://schemas.microsoft.com/office/drawing/2014/main" id="{40E9D7E4-2324-4FD2-B9D6-E26F6A88A9A6}"/>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A6A32D9D-B021-4E48-ACCA-016FDADBD462}"/>
              </a:ext>
            </a:extLst>
          </p:cNvPr>
          <p:cNvSpPr>
            <a:spLocks noGrp="1"/>
          </p:cNvSpPr>
          <p:nvPr>
            <p:ph type="sldNum" sz="quarter" idx="12"/>
          </p:nvPr>
        </p:nvSpPr>
        <p:spPr/>
        <p:txBody>
          <a:bodyPr/>
          <a:lstStyle/>
          <a:p>
            <a:fld id="{F2C9CF16-83A4-44FD-BBD1-8229DBEA3A56}" type="slidenum">
              <a:rPr lang="en-US" smtClean="0"/>
              <a:t>31</a:t>
            </a:fld>
            <a:endParaRPr lang="en-US"/>
          </a:p>
        </p:txBody>
      </p:sp>
    </p:spTree>
    <p:extLst>
      <p:ext uri="{BB962C8B-B14F-4D97-AF65-F5344CB8AC3E}">
        <p14:creationId xmlns:p14="http://schemas.microsoft.com/office/powerpoint/2010/main" val="720579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3FFE-215E-4DC2-A882-CF739CDAA10E}"/>
              </a:ext>
            </a:extLst>
          </p:cNvPr>
          <p:cNvSpPr>
            <a:spLocks noGrp="1"/>
          </p:cNvSpPr>
          <p:nvPr>
            <p:ph type="title"/>
          </p:nvPr>
        </p:nvSpPr>
        <p:spPr/>
        <p:txBody>
          <a:bodyPr/>
          <a:lstStyle/>
          <a:p>
            <a:r>
              <a:rPr lang="en-US" dirty="0"/>
              <a:t>Removing barriers</a:t>
            </a:r>
          </a:p>
        </p:txBody>
      </p:sp>
      <p:sp>
        <p:nvSpPr>
          <p:cNvPr id="3" name="Content Placeholder 2">
            <a:extLst>
              <a:ext uri="{FF2B5EF4-FFF2-40B4-BE49-F238E27FC236}">
                <a16:creationId xmlns:a16="http://schemas.microsoft.com/office/drawing/2014/main" id="{D080B1E1-D612-44F8-A657-3EE44BBDFAED}"/>
              </a:ext>
            </a:extLst>
          </p:cNvPr>
          <p:cNvSpPr>
            <a:spLocks noGrp="1"/>
          </p:cNvSpPr>
          <p:nvPr>
            <p:ph idx="1"/>
          </p:nvPr>
        </p:nvSpPr>
        <p:spPr/>
        <p:txBody>
          <a:bodyPr>
            <a:normAutofit/>
          </a:bodyPr>
          <a:lstStyle/>
          <a:p>
            <a:r>
              <a:rPr lang="en-US" dirty="0"/>
              <a:t>to make this device a simple an user (elderly)-friendly</a:t>
            </a:r>
          </a:p>
          <a:p>
            <a:r>
              <a:rPr lang="en-US" dirty="0"/>
              <a:t>Increasing access (removing economical barriers, ...) </a:t>
            </a:r>
            <a:r>
              <a:rPr lang="en-US" sz="1800" dirty="0">
                <a:solidFill>
                  <a:srgbClr val="00B0F0"/>
                </a:solidFill>
              </a:rPr>
              <a:t>(</a:t>
            </a:r>
            <a:r>
              <a:rPr lang="en-US" sz="1800" dirty="0" err="1">
                <a:solidFill>
                  <a:srgbClr val="00B0F0"/>
                </a:solidFill>
              </a:rPr>
              <a:t>Kuerbis</a:t>
            </a:r>
            <a:r>
              <a:rPr lang="en-US" sz="1800" dirty="0">
                <a:solidFill>
                  <a:srgbClr val="00B0F0"/>
                </a:solidFill>
              </a:rPr>
              <a:t> et al., 2017). </a:t>
            </a:r>
            <a:endParaRPr lang="en-US" dirty="0">
              <a:solidFill>
                <a:srgbClr val="00B0F0"/>
              </a:solidFill>
            </a:endParaRPr>
          </a:p>
          <a:p>
            <a:r>
              <a:rPr lang="en-US" dirty="0"/>
              <a:t>Proper design and </a:t>
            </a:r>
          </a:p>
          <a:p>
            <a:r>
              <a:rPr lang="en-US" dirty="0"/>
              <a:t>training can make the desired interaction of people with this technology possible </a:t>
            </a:r>
            <a:r>
              <a:rPr lang="en-US" sz="1800" dirty="0">
                <a:solidFill>
                  <a:srgbClr val="00B0F0"/>
                </a:solidFill>
              </a:rPr>
              <a:t>(Nelson et al., 2018). </a:t>
            </a:r>
            <a:endParaRPr lang="en-US" dirty="0">
              <a:solidFill>
                <a:srgbClr val="00B0F0"/>
              </a:solidFill>
            </a:endParaRPr>
          </a:p>
        </p:txBody>
      </p:sp>
      <p:sp>
        <p:nvSpPr>
          <p:cNvPr id="4" name="Footer Placeholder 3">
            <a:extLst>
              <a:ext uri="{FF2B5EF4-FFF2-40B4-BE49-F238E27FC236}">
                <a16:creationId xmlns:a16="http://schemas.microsoft.com/office/drawing/2014/main" id="{1AD3E341-2FCA-400A-9BF6-8170A856EC20}"/>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0C4ABBFD-0816-49D1-B9E6-7188411BECEE}"/>
              </a:ext>
            </a:extLst>
          </p:cNvPr>
          <p:cNvSpPr>
            <a:spLocks noGrp="1"/>
          </p:cNvSpPr>
          <p:nvPr>
            <p:ph type="sldNum" sz="quarter" idx="12"/>
          </p:nvPr>
        </p:nvSpPr>
        <p:spPr/>
        <p:txBody>
          <a:bodyPr/>
          <a:lstStyle/>
          <a:p>
            <a:fld id="{F2C9CF16-83A4-44FD-BBD1-8229DBEA3A56}" type="slidenum">
              <a:rPr lang="en-US" smtClean="0"/>
              <a:t>32</a:t>
            </a:fld>
            <a:endParaRPr lang="en-US"/>
          </a:p>
        </p:txBody>
      </p:sp>
    </p:spTree>
    <p:extLst>
      <p:ext uri="{BB962C8B-B14F-4D97-AF65-F5344CB8AC3E}">
        <p14:creationId xmlns:p14="http://schemas.microsoft.com/office/powerpoint/2010/main" val="2694144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5D4A-C867-4E12-A8C9-EBF1AC9963F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F7682BE-BD62-4432-8A34-FA4A698D5C0E}"/>
              </a:ext>
            </a:extLst>
          </p:cNvPr>
          <p:cNvSpPr>
            <a:spLocks noGrp="1"/>
          </p:cNvSpPr>
          <p:nvPr>
            <p:ph idx="1"/>
          </p:nvPr>
        </p:nvSpPr>
        <p:spPr/>
        <p:txBody>
          <a:bodyPr>
            <a:normAutofit fontScale="32500" lnSpcReduction="20000"/>
          </a:bodyPr>
          <a:lstStyle/>
          <a:p>
            <a:pPr>
              <a:lnSpc>
                <a:spcPct val="120000"/>
              </a:lnSpc>
            </a:pPr>
            <a:r>
              <a:rPr lang="en-US" dirty="0"/>
              <a:t>Abaza, H., &amp; </a:t>
            </a:r>
            <a:r>
              <a:rPr lang="en-US" dirty="0" err="1"/>
              <a:t>Marschollek</a:t>
            </a:r>
            <a:r>
              <a:rPr lang="en-US" dirty="0"/>
              <a:t>, M. (2017). SMS education for the promotion of diabetes self-management in low &amp; middle income countries: a pilot randomized controlled trial in Egypt. BMC public health, 17(1), 962. DOI: 10.1186/s12889-017-4973-5</a:t>
            </a:r>
          </a:p>
          <a:p>
            <a:pPr>
              <a:lnSpc>
                <a:spcPct val="120000"/>
              </a:lnSpc>
            </a:pPr>
            <a:r>
              <a:rPr lang="en-US" dirty="0" err="1"/>
              <a:t>Aminuddin</a:t>
            </a:r>
            <a:r>
              <a:rPr lang="en-US" dirty="0"/>
              <a:t>, H. B., et al. (2019). Effectiveness of smartphone-based self-management interventions on self-efficacy, self-care activities, health-related quality of life and clinical outcomes in patients with type 2 diabetes: A systematic review and meta-analysis. International journal of nursing studies, 103286. DOI: 10.1016/j.ijnurstu.2019.02.003</a:t>
            </a:r>
          </a:p>
          <a:p>
            <a:pPr>
              <a:lnSpc>
                <a:spcPct val="120000"/>
              </a:lnSpc>
            </a:pPr>
            <a:r>
              <a:rPr lang="en-US" dirty="0"/>
              <a:t>Anderson, A. S., et al. (2018). </a:t>
            </a:r>
            <a:r>
              <a:rPr lang="en-US" dirty="0" err="1"/>
              <a:t>Randomised</a:t>
            </a:r>
            <a:r>
              <a:rPr lang="en-US" dirty="0"/>
              <a:t> controlled trial to assess the impact of a lifestyle intervention (</a:t>
            </a:r>
            <a:r>
              <a:rPr lang="en-US" dirty="0" err="1"/>
              <a:t>ActWELL</a:t>
            </a:r>
            <a:r>
              <a:rPr lang="en-US" dirty="0"/>
              <a:t>) in women invited to NHS breast screening. BMJ open, 8(11), e024136. DOI: 10.1136/bmjopen-2018-024136 </a:t>
            </a:r>
          </a:p>
          <a:p>
            <a:pPr>
              <a:lnSpc>
                <a:spcPct val="120000"/>
              </a:lnSpc>
            </a:pPr>
            <a:r>
              <a:rPr lang="en-US" dirty="0"/>
              <a:t>Anderson, K., et al. (2016). Mobile health apps to facilitate self-care: a qualitative study of user experiences. </a:t>
            </a:r>
            <a:r>
              <a:rPr lang="en-US" dirty="0" err="1"/>
              <a:t>PloS</a:t>
            </a:r>
            <a:r>
              <a:rPr lang="en-US" dirty="0"/>
              <a:t> one, 11(5), e0156164. DOI: 10.1371/journal.pone.0156164 </a:t>
            </a:r>
          </a:p>
          <a:p>
            <a:pPr>
              <a:lnSpc>
                <a:spcPct val="120000"/>
              </a:lnSpc>
            </a:pPr>
            <a:r>
              <a:rPr lang="en-US" dirty="0" err="1"/>
              <a:t>Arning</a:t>
            </a:r>
            <a:r>
              <a:rPr lang="en-US" dirty="0"/>
              <a:t>, K., &amp; </a:t>
            </a:r>
            <a:r>
              <a:rPr lang="en-US" dirty="0" err="1"/>
              <a:t>Ziefle</a:t>
            </a:r>
            <a:r>
              <a:rPr lang="en-US" dirty="0"/>
              <a:t>, M. (2007). Understanding age differences in PDA acceptance and performance. Computers in Human Behavior, 23(6), 2904-2927. DOI: 10.1016/j.chb.2006.06.005</a:t>
            </a:r>
          </a:p>
          <a:p>
            <a:pPr>
              <a:lnSpc>
                <a:spcPct val="120000"/>
              </a:lnSpc>
            </a:pPr>
            <a:r>
              <a:rPr lang="en-US" dirty="0"/>
              <a:t>Becker, T. A. C., et al. (2017). Effects of supportive telephone counseling in the metabolic control of elderly people with diabetes mellitus. </a:t>
            </a:r>
            <a:r>
              <a:rPr lang="en-US" dirty="0" err="1"/>
              <a:t>Revista</a:t>
            </a:r>
            <a:r>
              <a:rPr lang="en-US" dirty="0"/>
              <a:t> </a:t>
            </a:r>
            <a:r>
              <a:rPr lang="en-US" dirty="0" err="1"/>
              <a:t>brasileira</a:t>
            </a:r>
            <a:r>
              <a:rPr lang="en-US" dirty="0"/>
              <a:t> de </a:t>
            </a:r>
            <a:r>
              <a:rPr lang="en-US" dirty="0" err="1"/>
              <a:t>enfermagem</a:t>
            </a:r>
            <a:r>
              <a:rPr lang="en-US" dirty="0"/>
              <a:t>, 70(4), 704-710. DOI: 10.1590/0034-7167-2017-0089 </a:t>
            </a:r>
          </a:p>
          <a:p>
            <a:pPr>
              <a:lnSpc>
                <a:spcPct val="120000"/>
              </a:lnSpc>
            </a:pPr>
            <a:r>
              <a:rPr lang="en-US" dirty="0"/>
              <a:t>Bee, Y. M., et al. (2016). A smartphone application to deliver a treat-to-target insulin titration algorithm in insulin-naive patients with type 2 diabetes: a pilot randomized controlled trial. Diabetes Care, 39(10), e174-e176. DOI: 10.2337/dc16-0419</a:t>
            </a:r>
          </a:p>
          <a:p>
            <a:pPr>
              <a:lnSpc>
                <a:spcPct val="120000"/>
              </a:lnSpc>
            </a:pPr>
            <a:r>
              <a:rPr lang="en-US" dirty="0"/>
              <a:t>Borrero, A. F., et al. (2015). Implementation of a mobile application to promote self-care in elder diabetic patients. Paper presented at the VI Latin American Congress on Biomedical Engineering CLAIB 2014, Paraná, Argentina 29, 30 &amp; 31 October 2014.DOI: 10.1007/978-3-319-13117-7_203</a:t>
            </a:r>
          </a:p>
          <a:p>
            <a:pPr>
              <a:lnSpc>
                <a:spcPct val="120000"/>
              </a:lnSpc>
            </a:pPr>
            <a:r>
              <a:rPr lang="en-US" dirty="0"/>
              <a:t>Browning, R. B., et al. (2016). Kidney transplant recipients' attitudes about using mobile health technology for managing and monitoring medication therapy. Journal of the American Pharmacists Association, 56(4), 450-454. e451. DOI: 10.1016/j.japh.2016.03.017</a:t>
            </a:r>
          </a:p>
          <a:p>
            <a:pPr>
              <a:lnSpc>
                <a:spcPct val="120000"/>
              </a:lnSpc>
            </a:pPr>
            <a:r>
              <a:rPr lang="en-US" dirty="0" err="1"/>
              <a:t>Changizi</a:t>
            </a:r>
            <a:r>
              <a:rPr lang="en-US" dirty="0"/>
              <a:t>, M., &amp; Kaveh, M. H. (2017). Effectiveness of the mHealth technology in improvement of healthy behaviors in an elderly population—a systematic review. </a:t>
            </a:r>
            <a:r>
              <a:rPr lang="en-US" dirty="0" err="1"/>
              <a:t>Mhealth</a:t>
            </a:r>
            <a:r>
              <a:rPr lang="en-US" dirty="0"/>
              <a:t>, 3(51), DOI: 10.21037/mhealth.2017.08.06</a:t>
            </a:r>
          </a:p>
          <a:p>
            <a:pPr>
              <a:lnSpc>
                <a:spcPct val="120000"/>
              </a:lnSpc>
            </a:pPr>
            <a:endParaRPr lang="en-US" dirty="0"/>
          </a:p>
          <a:p>
            <a:pPr>
              <a:lnSpc>
                <a:spcPct val="120000"/>
              </a:lnSpc>
            </a:pPr>
            <a:endParaRPr lang="en-US" dirty="0"/>
          </a:p>
        </p:txBody>
      </p:sp>
      <p:sp>
        <p:nvSpPr>
          <p:cNvPr id="4" name="Footer Placeholder 3">
            <a:extLst>
              <a:ext uri="{FF2B5EF4-FFF2-40B4-BE49-F238E27FC236}">
                <a16:creationId xmlns:a16="http://schemas.microsoft.com/office/drawing/2014/main" id="{A61C9808-261A-4052-8212-4779892E3BA1}"/>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DC723972-80DA-4BA9-9813-5B15F0CCBE8D}"/>
              </a:ext>
            </a:extLst>
          </p:cNvPr>
          <p:cNvSpPr>
            <a:spLocks noGrp="1"/>
          </p:cNvSpPr>
          <p:nvPr>
            <p:ph type="sldNum" sz="quarter" idx="12"/>
          </p:nvPr>
        </p:nvSpPr>
        <p:spPr/>
        <p:txBody>
          <a:bodyPr/>
          <a:lstStyle/>
          <a:p>
            <a:fld id="{F2C9CF16-83A4-44FD-BBD1-8229DBEA3A56}" type="slidenum">
              <a:rPr lang="en-US" smtClean="0"/>
              <a:t>33</a:t>
            </a:fld>
            <a:endParaRPr lang="en-US"/>
          </a:p>
        </p:txBody>
      </p:sp>
    </p:spTree>
    <p:extLst>
      <p:ext uri="{BB962C8B-B14F-4D97-AF65-F5344CB8AC3E}">
        <p14:creationId xmlns:p14="http://schemas.microsoft.com/office/powerpoint/2010/main" val="1433453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CF6-4CF7-4FF6-8AEE-2F062AAE13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A61B27-6B1D-40A6-8DB5-EA95B9F599F9}"/>
              </a:ext>
            </a:extLst>
          </p:cNvPr>
          <p:cNvSpPr>
            <a:spLocks noGrp="1"/>
          </p:cNvSpPr>
          <p:nvPr>
            <p:ph idx="1"/>
          </p:nvPr>
        </p:nvSpPr>
        <p:spPr/>
        <p:txBody>
          <a:bodyPr>
            <a:normAutofit fontScale="40000" lnSpcReduction="20000"/>
          </a:bodyPr>
          <a:lstStyle/>
          <a:p>
            <a:r>
              <a:rPr lang="en-US" dirty="0"/>
              <a:t>Chen, C., et al. (2019). Post‐discharge short message service improves short‐term clinical outcome and self‐care </a:t>
            </a:r>
            <a:r>
              <a:rPr lang="en-US" dirty="0" err="1"/>
              <a:t>behaviour</a:t>
            </a:r>
            <a:r>
              <a:rPr lang="en-US" dirty="0"/>
              <a:t> in chronic heart failure. ESC heart failure, 6(1), 164-173. DOI: 10.1002/ehf2.12380</a:t>
            </a:r>
          </a:p>
          <a:p>
            <a:r>
              <a:rPr lang="en-US" dirty="0"/>
              <a:t>Chiu, C.-J., et al. (2020). Comparing a Social and Communication App, Telephone Intervention, and Usual Care for Diabetes Self-Management: 3-Arm </a:t>
            </a:r>
            <a:r>
              <a:rPr lang="en-US" dirty="0" err="1"/>
              <a:t>Quasiexperimental</a:t>
            </a:r>
            <a:r>
              <a:rPr lang="en-US" dirty="0"/>
              <a:t> Evaluation Study. JMIR mHealth and </a:t>
            </a:r>
            <a:r>
              <a:rPr lang="en-US" dirty="0" err="1"/>
              <a:t>uHealth</a:t>
            </a:r>
            <a:r>
              <a:rPr lang="en-US" dirty="0"/>
              <a:t>, 8(6), e14024. DOI: 10.2196/14024</a:t>
            </a:r>
          </a:p>
          <a:p>
            <a:r>
              <a:rPr lang="en-US" dirty="0" err="1"/>
              <a:t>Chouvarda</a:t>
            </a:r>
            <a:r>
              <a:rPr lang="en-US" dirty="0"/>
              <a:t>, I. G., et al. (2015). Connected health and integrated care: Toward new models for chronic disease management. </a:t>
            </a:r>
            <a:r>
              <a:rPr lang="en-US" dirty="0" err="1"/>
              <a:t>Maturitas</a:t>
            </a:r>
            <a:r>
              <a:rPr lang="en-US" dirty="0"/>
              <a:t>, 82(1), 22-27. DOI: 10.1016/j.maturitas.2015.03.015</a:t>
            </a:r>
          </a:p>
          <a:p>
            <a:r>
              <a:rPr lang="en-US" dirty="0"/>
              <a:t>Cook, K. A., et al. (2016). Improvement in asthma control using a minimally burdensome and proactive smartphone application. The Journal of Allergy and Clinical Immunology: In Practice, 4(4), 730-737. e731. DOI: 10.1016/j.jaip.2016.03.005</a:t>
            </a:r>
          </a:p>
          <a:p>
            <a:r>
              <a:rPr lang="en-US" dirty="0" err="1"/>
              <a:t>Coultas</a:t>
            </a:r>
            <a:r>
              <a:rPr lang="en-US" dirty="0"/>
              <a:t>, D. B., et al. (2018). Home-based physical activity coaching, physical activity, and health care utilization in chronic obstructive pulmonary disease. Chronic obstructive pulmonary disease self-management activation research trial secondary outcomes. Annals of the American Thoracic Society, 15(4), 470-478. DOI: 10.1513/AnnalsATS.201704-308OC</a:t>
            </a:r>
          </a:p>
          <a:p>
            <a:r>
              <a:rPr lang="en-US" dirty="0" err="1"/>
              <a:t>Criner</a:t>
            </a:r>
            <a:r>
              <a:rPr lang="en-US" dirty="0"/>
              <a:t>, G. J., et al. (2015). Prevention of acute exacerbations of COPD: American College of Chest Physicians and Canadian Thoracic Society Guideline. Chest, 147(4), 894-942. DOI:10.1378/chest.14-1676</a:t>
            </a:r>
          </a:p>
          <a:p>
            <a:r>
              <a:rPr lang="en-US" dirty="0"/>
              <a:t>Crowley, M. J., et al. (2016). Practical telemedicine for veterans with persistently poor diabetes control: a randomized pilot trial. Telemedicine and e-Health, 22(5), 376-384. DOI: 10.1089/tmj.2015.0145</a:t>
            </a:r>
          </a:p>
          <a:p>
            <a:r>
              <a:rPr lang="en-US" dirty="0"/>
              <a:t>Dale, L. P., et al. (2015). Text message and internet support for coronary heart disease self-management: results from the Text4Heart randomized controlled trial. Journal of medical Internet research, 17(10), e237. DOI: 10.2196/jmir.4944</a:t>
            </a:r>
          </a:p>
          <a:p>
            <a:r>
              <a:rPr lang="en-US" dirty="0" err="1"/>
              <a:t>Dallosso</a:t>
            </a:r>
            <a:r>
              <a:rPr lang="en-US" dirty="0"/>
              <a:t>, H., et al. (2018). Movement through Active </a:t>
            </a:r>
            <a:r>
              <a:rPr lang="en-US" dirty="0" err="1"/>
              <a:t>Personalised</a:t>
            </a:r>
            <a:r>
              <a:rPr lang="en-US" dirty="0"/>
              <a:t> engagement (MAP)—a self-management </a:t>
            </a:r>
            <a:r>
              <a:rPr lang="en-US" dirty="0" err="1"/>
              <a:t>programme</a:t>
            </a:r>
            <a:r>
              <a:rPr lang="en-US" dirty="0"/>
              <a:t> designed to promote physical activity in people with multimorbidity: study protocol for a </a:t>
            </a:r>
            <a:r>
              <a:rPr lang="en-US" dirty="0" err="1"/>
              <a:t>randomised</a:t>
            </a:r>
            <a:r>
              <a:rPr lang="en-US" dirty="0"/>
              <a:t> controlled trial. Trials, 19(1), 576. DOI: 10.1186/s13063-018-2939-2</a:t>
            </a:r>
          </a:p>
          <a:p>
            <a:r>
              <a:rPr lang="en-US" dirty="0"/>
              <a:t>Dugas, M., et al. (2018). Individual differences in regulatory mode moderate the effectiveness of a pilot mHealth trial for diabetes management among older veterans. </a:t>
            </a:r>
            <a:r>
              <a:rPr lang="en-US" dirty="0" err="1"/>
              <a:t>PloS</a:t>
            </a:r>
            <a:r>
              <a:rPr lang="en-US" dirty="0"/>
              <a:t> one, 13(3), e0192807. DOI: 10.1371/journal.pone.0192807</a:t>
            </a:r>
          </a:p>
          <a:p>
            <a:r>
              <a:rPr lang="en-US" dirty="0"/>
              <a:t>Dupuis, K., &amp; </a:t>
            </a:r>
            <a:r>
              <a:rPr lang="en-US" dirty="0" err="1"/>
              <a:t>Tsotsos</a:t>
            </a:r>
            <a:r>
              <a:rPr lang="en-US" dirty="0"/>
              <a:t>, L. E. (2018). Technology for remote health monitoring in an older population: a role for mobile devices. Multimodal Technologies and Interaction, 2(3), 43. DOI: 10.3390/mti2030043</a:t>
            </a:r>
          </a:p>
        </p:txBody>
      </p:sp>
      <p:sp>
        <p:nvSpPr>
          <p:cNvPr id="4" name="Footer Placeholder 3">
            <a:extLst>
              <a:ext uri="{FF2B5EF4-FFF2-40B4-BE49-F238E27FC236}">
                <a16:creationId xmlns:a16="http://schemas.microsoft.com/office/drawing/2014/main" id="{B74A816B-DFC3-4E8C-AF87-F9DA2F5910F3}"/>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01809C43-3247-46E5-AB33-B5B3C492EA0C}"/>
              </a:ext>
            </a:extLst>
          </p:cNvPr>
          <p:cNvSpPr>
            <a:spLocks noGrp="1"/>
          </p:cNvSpPr>
          <p:nvPr>
            <p:ph type="sldNum" sz="quarter" idx="12"/>
          </p:nvPr>
        </p:nvSpPr>
        <p:spPr/>
        <p:txBody>
          <a:bodyPr/>
          <a:lstStyle/>
          <a:p>
            <a:fld id="{F2C9CF16-83A4-44FD-BBD1-8229DBEA3A56}" type="slidenum">
              <a:rPr lang="en-US" smtClean="0"/>
              <a:t>34</a:t>
            </a:fld>
            <a:endParaRPr lang="en-US"/>
          </a:p>
        </p:txBody>
      </p:sp>
    </p:spTree>
    <p:extLst>
      <p:ext uri="{BB962C8B-B14F-4D97-AF65-F5344CB8AC3E}">
        <p14:creationId xmlns:p14="http://schemas.microsoft.com/office/powerpoint/2010/main" val="269692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3FD0-0E3E-4538-9665-F934A70FED10}"/>
              </a:ext>
            </a:extLst>
          </p:cNvPr>
          <p:cNvSpPr>
            <a:spLocks noGrp="1"/>
          </p:cNvSpPr>
          <p:nvPr>
            <p:ph type="title"/>
          </p:nvPr>
        </p:nvSpPr>
        <p:spPr/>
        <p:txBody>
          <a:bodyPr/>
          <a:lstStyle/>
          <a:p>
            <a:r>
              <a:rPr lang="en-US" dirty="0"/>
              <a:t>Access to and utilization of health services</a:t>
            </a:r>
          </a:p>
        </p:txBody>
      </p:sp>
      <p:sp>
        <p:nvSpPr>
          <p:cNvPr id="3" name="Content Placeholder 2">
            <a:extLst>
              <a:ext uri="{FF2B5EF4-FFF2-40B4-BE49-F238E27FC236}">
                <a16:creationId xmlns:a16="http://schemas.microsoft.com/office/drawing/2014/main" id="{5F43C177-9D33-4A65-8F05-6522C4DD6CF4}"/>
              </a:ext>
            </a:extLst>
          </p:cNvPr>
          <p:cNvSpPr>
            <a:spLocks noGrp="1"/>
          </p:cNvSpPr>
          <p:nvPr>
            <p:ph idx="1"/>
          </p:nvPr>
        </p:nvSpPr>
        <p:spPr/>
        <p:txBody>
          <a:bodyPr/>
          <a:lstStyle/>
          <a:p>
            <a:r>
              <a:rPr lang="en-US" dirty="0"/>
              <a:t>Access to health services is considered a determinant of health inequalities [4]. </a:t>
            </a:r>
          </a:p>
          <a:p>
            <a:r>
              <a:rPr lang="en-US" dirty="0"/>
              <a:t>In terms of the provision of such services, Tudor-Hart’s inverse care law [5] identified that </a:t>
            </a:r>
            <a:r>
              <a:rPr lang="en-US" dirty="0">
                <a:highlight>
                  <a:srgbClr val="FFFF00"/>
                </a:highlight>
              </a:rPr>
              <a:t>population groups with the highest health needs</a:t>
            </a:r>
            <a:r>
              <a:rPr lang="en-US" dirty="0"/>
              <a:t> -the most deprived and vulnerable groups in society- tended to </a:t>
            </a:r>
            <a:r>
              <a:rPr lang="en-US" dirty="0">
                <a:highlight>
                  <a:srgbClr val="FFFF00"/>
                </a:highlight>
              </a:rPr>
              <a:t>receive the least health care provision</a:t>
            </a:r>
            <a:r>
              <a:rPr lang="en-US" dirty="0"/>
              <a:t>, whilst those with the least health need -the most affluent and advantaged societal groups- received the most health care. </a:t>
            </a:r>
          </a:p>
        </p:txBody>
      </p:sp>
      <p:sp>
        <p:nvSpPr>
          <p:cNvPr id="5" name="TextBox 4">
            <a:extLst>
              <a:ext uri="{FF2B5EF4-FFF2-40B4-BE49-F238E27FC236}">
                <a16:creationId xmlns:a16="http://schemas.microsoft.com/office/drawing/2014/main" id="{0328D93E-F4FC-4D59-8C3B-39A6489FF91F}"/>
              </a:ext>
            </a:extLst>
          </p:cNvPr>
          <p:cNvSpPr txBox="1"/>
          <p:nvPr/>
        </p:nvSpPr>
        <p:spPr>
          <a:xfrm>
            <a:off x="2731537" y="5665569"/>
            <a:ext cx="6097554" cy="646331"/>
          </a:xfrm>
          <a:prstGeom prst="rect">
            <a:avLst/>
          </a:prstGeom>
          <a:noFill/>
        </p:spPr>
        <p:txBody>
          <a:bodyPr wrap="square">
            <a:spAutoFit/>
          </a:bodyPr>
          <a:lstStyle/>
          <a:p>
            <a:r>
              <a:rPr lang="en-US" dirty="0" err="1">
                <a:solidFill>
                  <a:srgbClr val="00B0F0"/>
                </a:solidFill>
              </a:rPr>
              <a:t>Agudelo</a:t>
            </a:r>
            <a:r>
              <a:rPr lang="en-US" dirty="0">
                <a:solidFill>
                  <a:srgbClr val="00B0F0"/>
                </a:solidFill>
              </a:rPr>
              <a:t>-Suárez et al. BMC Health Services Research 2012, 12:461 http://www.biomedcentral.com/1472-6963/12/461</a:t>
            </a:r>
          </a:p>
        </p:txBody>
      </p:sp>
      <p:sp>
        <p:nvSpPr>
          <p:cNvPr id="4" name="Footer Placeholder 3">
            <a:extLst>
              <a:ext uri="{FF2B5EF4-FFF2-40B4-BE49-F238E27FC236}">
                <a16:creationId xmlns:a16="http://schemas.microsoft.com/office/drawing/2014/main" id="{54ED6CE7-6A59-432D-A38F-E456CBAEBF13}"/>
              </a:ext>
            </a:extLst>
          </p:cNvPr>
          <p:cNvSpPr>
            <a:spLocks noGrp="1"/>
          </p:cNvSpPr>
          <p:nvPr>
            <p:ph type="ftr" sz="quarter" idx="11"/>
          </p:nvPr>
        </p:nvSpPr>
        <p:spPr/>
        <p:txBody>
          <a:bodyPr/>
          <a:lstStyle/>
          <a:p>
            <a:r>
              <a:rPr lang="en-US"/>
              <a:t>Mohammad Hossein Kaveh, PhD </a:t>
            </a:r>
          </a:p>
        </p:txBody>
      </p:sp>
      <p:sp>
        <p:nvSpPr>
          <p:cNvPr id="6" name="Slide Number Placeholder 5">
            <a:extLst>
              <a:ext uri="{FF2B5EF4-FFF2-40B4-BE49-F238E27FC236}">
                <a16:creationId xmlns:a16="http://schemas.microsoft.com/office/drawing/2014/main" id="{36B4B866-4B72-4BA9-A0D6-F3D79F5D8846}"/>
              </a:ext>
            </a:extLst>
          </p:cNvPr>
          <p:cNvSpPr>
            <a:spLocks noGrp="1"/>
          </p:cNvSpPr>
          <p:nvPr>
            <p:ph type="sldNum" sz="quarter" idx="12"/>
          </p:nvPr>
        </p:nvSpPr>
        <p:spPr/>
        <p:txBody>
          <a:bodyPr/>
          <a:lstStyle/>
          <a:p>
            <a:fld id="{F2C9CF16-83A4-44FD-BBD1-8229DBEA3A56}" type="slidenum">
              <a:rPr lang="en-US" smtClean="0"/>
              <a:t>4</a:t>
            </a:fld>
            <a:endParaRPr lang="en-US"/>
          </a:p>
        </p:txBody>
      </p:sp>
    </p:spTree>
    <p:extLst>
      <p:ext uri="{BB962C8B-B14F-4D97-AF65-F5344CB8AC3E}">
        <p14:creationId xmlns:p14="http://schemas.microsoft.com/office/powerpoint/2010/main" val="422907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7C44-0D83-4820-88DB-BDFD2EA7AC1E}"/>
              </a:ext>
            </a:extLst>
          </p:cNvPr>
          <p:cNvSpPr>
            <a:spLocks noGrp="1"/>
          </p:cNvSpPr>
          <p:nvPr>
            <p:ph type="title"/>
          </p:nvPr>
        </p:nvSpPr>
        <p:spPr/>
        <p:txBody>
          <a:bodyPr/>
          <a:lstStyle/>
          <a:p>
            <a:r>
              <a:rPr lang="en-US" dirty="0"/>
              <a:t>Barriers to healthcare utilization</a:t>
            </a:r>
            <a:br>
              <a:rPr lang="en-US" dirty="0"/>
            </a:br>
            <a:r>
              <a:rPr lang="en-US" dirty="0"/>
              <a:t>among older people </a:t>
            </a:r>
          </a:p>
        </p:txBody>
      </p:sp>
      <p:sp>
        <p:nvSpPr>
          <p:cNvPr id="3" name="Content Placeholder 2">
            <a:extLst>
              <a:ext uri="{FF2B5EF4-FFF2-40B4-BE49-F238E27FC236}">
                <a16:creationId xmlns:a16="http://schemas.microsoft.com/office/drawing/2014/main" id="{65A04654-F9B3-470A-B1E5-8EA22D91F26D}"/>
              </a:ext>
            </a:extLst>
          </p:cNvPr>
          <p:cNvSpPr>
            <a:spLocks noGrp="1"/>
          </p:cNvSpPr>
          <p:nvPr>
            <p:ph idx="1"/>
          </p:nvPr>
        </p:nvSpPr>
        <p:spPr/>
        <p:txBody>
          <a:bodyPr/>
          <a:lstStyle/>
          <a:p>
            <a:r>
              <a:rPr lang="en-US" dirty="0"/>
              <a:t>Four main barriers to formal healthcare use were identified: </a:t>
            </a:r>
          </a:p>
          <a:p>
            <a:pPr lvl="1"/>
            <a:r>
              <a:rPr lang="en-US" b="1" dirty="0"/>
              <a:t>physical accessibility barriers </a:t>
            </a:r>
            <a:r>
              <a:rPr lang="en-US" dirty="0"/>
              <a:t>(poor transport system and poor architecture of facilities), </a:t>
            </a:r>
          </a:p>
          <a:p>
            <a:pPr lvl="1"/>
            <a:r>
              <a:rPr lang="en-US" b="1" dirty="0"/>
              <a:t>economic barriers </a:t>
            </a:r>
            <a:r>
              <a:rPr lang="en-US" dirty="0"/>
              <a:t>(low income coupled with high charges, and noncomprehensive nature of the National Health Insurance Scheme [NHIS]), </a:t>
            </a:r>
          </a:p>
          <a:p>
            <a:pPr lvl="1"/>
            <a:r>
              <a:rPr lang="en-US" b="1" dirty="0"/>
              <a:t>social barriers </a:t>
            </a:r>
            <a:r>
              <a:rPr lang="en-US" dirty="0"/>
              <a:t>(communication/language difficulties and poor family support) and </a:t>
            </a:r>
          </a:p>
          <a:p>
            <a:pPr lvl="1"/>
            <a:r>
              <a:rPr lang="en-US" b="1" dirty="0"/>
              <a:t>unfriendly nature of healthcare environment</a:t>
            </a:r>
            <a:r>
              <a:rPr lang="en-US" dirty="0"/>
              <a:t> barriers (poor attitude of healthcare providers).</a:t>
            </a:r>
          </a:p>
        </p:txBody>
      </p:sp>
      <p:sp>
        <p:nvSpPr>
          <p:cNvPr id="4" name="Footer Placeholder 3">
            <a:extLst>
              <a:ext uri="{FF2B5EF4-FFF2-40B4-BE49-F238E27FC236}">
                <a16:creationId xmlns:a16="http://schemas.microsoft.com/office/drawing/2014/main" id="{14B93C39-D6EA-4711-BBC7-C5D8CB5CCCC5}"/>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F097F4D0-9AA8-4E14-B754-C95F6ECF8881}"/>
              </a:ext>
            </a:extLst>
          </p:cNvPr>
          <p:cNvSpPr>
            <a:spLocks noGrp="1"/>
          </p:cNvSpPr>
          <p:nvPr>
            <p:ph type="sldNum" sz="quarter" idx="12"/>
          </p:nvPr>
        </p:nvSpPr>
        <p:spPr/>
        <p:txBody>
          <a:bodyPr/>
          <a:lstStyle/>
          <a:p>
            <a:fld id="{F2C9CF16-83A4-44FD-BBD1-8229DBEA3A56}" type="slidenum">
              <a:rPr lang="en-US" smtClean="0"/>
              <a:t>5</a:t>
            </a:fld>
            <a:endParaRPr lang="en-US"/>
          </a:p>
        </p:txBody>
      </p:sp>
      <p:sp>
        <p:nvSpPr>
          <p:cNvPr id="7" name="TextBox 6">
            <a:extLst>
              <a:ext uri="{FF2B5EF4-FFF2-40B4-BE49-F238E27FC236}">
                <a16:creationId xmlns:a16="http://schemas.microsoft.com/office/drawing/2014/main" id="{7C21376F-2668-4A6E-979A-4C0CDD739CA8}"/>
              </a:ext>
            </a:extLst>
          </p:cNvPr>
          <p:cNvSpPr txBox="1"/>
          <p:nvPr/>
        </p:nvSpPr>
        <p:spPr>
          <a:xfrm>
            <a:off x="1074420" y="5710019"/>
            <a:ext cx="8186737" cy="646331"/>
          </a:xfrm>
          <a:prstGeom prst="rect">
            <a:avLst/>
          </a:prstGeom>
          <a:noFill/>
        </p:spPr>
        <p:txBody>
          <a:bodyPr wrap="square">
            <a:spAutoFit/>
          </a:bodyPr>
          <a:lstStyle/>
          <a:p>
            <a:r>
              <a:rPr lang="en-US" dirty="0">
                <a:solidFill>
                  <a:srgbClr val="00B0F0"/>
                </a:solidFill>
              </a:rPr>
              <a:t>Agyemang-</a:t>
            </a:r>
            <a:r>
              <a:rPr lang="en-US" dirty="0" err="1">
                <a:solidFill>
                  <a:srgbClr val="00B0F0"/>
                </a:solidFill>
              </a:rPr>
              <a:t>Duah</a:t>
            </a:r>
            <a:r>
              <a:rPr lang="en-US" dirty="0">
                <a:solidFill>
                  <a:srgbClr val="00B0F0"/>
                </a:solidFill>
              </a:rPr>
              <a:t> et al. BMC Public Health (2019) 19:1185 https://doi.org/10.1186/s12889-019-7437-2</a:t>
            </a:r>
          </a:p>
        </p:txBody>
      </p:sp>
    </p:spTree>
    <p:extLst>
      <p:ext uri="{BB962C8B-B14F-4D97-AF65-F5344CB8AC3E}">
        <p14:creationId xmlns:p14="http://schemas.microsoft.com/office/powerpoint/2010/main" val="40187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901A-42AA-4C52-B56E-DD15C73E99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6068A5-54F1-4887-BF71-C24BB26F7437}"/>
              </a:ext>
            </a:extLst>
          </p:cNvPr>
          <p:cNvSpPr>
            <a:spLocks noGrp="1"/>
          </p:cNvSpPr>
          <p:nvPr>
            <p:ph idx="1"/>
          </p:nvPr>
        </p:nvSpPr>
        <p:spPr/>
        <p:txBody>
          <a:bodyPr>
            <a:normAutofit lnSpcReduction="10000"/>
          </a:bodyPr>
          <a:lstStyle/>
          <a:p>
            <a:endParaRPr lang="en-US" dirty="0"/>
          </a:p>
          <a:p>
            <a:endParaRPr lang="en-US" dirty="0"/>
          </a:p>
          <a:p>
            <a:r>
              <a:rPr lang="en-US" dirty="0">
                <a:highlight>
                  <a:srgbClr val="FFFF00"/>
                </a:highlight>
              </a:rPr>
              <a:t>Unfortunately, as history has shown, health inequalities might be exacerbated during the emerging epidemic.</a:t>
            </a:r>
          </a:p>
          <a:p>
            <a:r>
              <a:rPr lang="en-US" dirty="0"/>
              <a:t>People with </a:t>
            </a:r>
            <a:r>
              <a:rPr lang="en-US" b="1" dirty="0"/>
              <a:t>lower SES </a:t>
            </a:r>
            <a:r>
              <a:rPr lang="en-US" dirty="0"/>
              <a:t>were more likely to have two or more chronic conditions than those with higher SES, and have limited access to health-care resources.</a:t>
            </a:r>
          </a:p>
          <a:p>
            <a:r>
              <a:rPr lang="en-US" dirty="0"/>
              <a:t>...</a:t>
            </a:r>
          </a:p>
          <a:p>
            <a:r>
              <a:rPr lang="en-US" dirty="0"/>
              <a:t>In summary, </a:t>
            </a:r>
            <a:r>
              <a:rPr lang="en-US" b="1" dirty="0"/>
              <a:t>profound health inequalities between urban and non-urban </a:t>
            </a:r>
            <a:r>
              <a:rPr lang="en-US" dirty="0"/>
              <a:t>areas existed in the time of emerging pandemic like COVID-19.</a:t>
            </a:r>
          </a:p>
        </p:txBody>
      </p:sp>
      <p:pic>
        <p:nvPicPr>
          <p:cNvPr id="5" name="Picture 4">
            <a:extLst>
              <a:ext uri="{FF2B5EF4-FFF2-40B4-BE49-F238E27FC236}">
                <a16:creationId xmlns:a16="http://schemas.microsoft.com/office/drawing/2014/main" id="{D9AB004D-46D3-4287-96B0-BE267A545401}"/>
              </a:ext>
            </a:extLst>
          </p:cNvPr>
          <p:cNvPicPr>
            <a:picLocks noChangeAspect="1"/>
          </p:cNvPicPr>
          <p:nvPr/>
        </p:nvPicPr>
        <p:blipFill>
          <a:blip r:embed="rId3"/>
          <a:stretch>
            <a:fillRect/>
          </a:stretch>
        </p:blipFill>
        <p:spPr>
          <a:xfrm>
            <a:off x="838200" y="141159"/>
            <a:ext cx="10515600" cy="2210156"/>
          </a:xfrm>
          <a:prstGeom prst="rect">
            <a:avLst/>
          </a:prstGeom>
        </p:spPr>
      </p:pic>
      <p:sp>
        <p:nvSpPr>
          <p:cNvPr id="4" name="Footer Placeholder 3">
            <a:extLst>
              <a:ext uri="{FF2B5EF4-FFF2-40B4-BE49-F238E27FC236}">
                <a16:creationId xmlns:a16="http://schemas.microsoft.com/office/drawing/2014/main" id="{141CD4F2-4158-4F20-AFB4-D3D745B71933}"/>
              </a:ext>
            </a:extLst>
          </p:cNvPr>
          <p:cNvSpPr>
            <a:spLocks noGrp="1"/>
          </p:cNvSpPr>
          <p:nvPr>
            <p:ph type="ftr" sz="quarter" idx="11"/>
          </p:nvPr>
        </p:nvSpPr>
        <p:spPr/>
        <p:txBody>
          <a:bodyPr/>
          <a:lstStyle/>
          <a:p>
            <a:r>
              <a:rPr lang="en-US"/>
              <a:t>Mohammad Hossein Kaveh, PhD </a:t>
            </a:r>
          </a:p>
        </p:txBody>
      </p:sp>
      <p:sp>
        <p:nvSpPr>
          <p:cNvPr id="6" name="Slide Number Placeholder 5">
            <a:extLst>
              <a:ext uri="{FF2B5EF4-FFF2-40B4-BE49-F238E27FC236}">
                <a16:creationId xmlns:a16="http://schemas.microsoft.com/office/drawing/2014/main" id="{B67C0529-A052-4A4C-9D6C-353F9962A2C7}"/>
              </a:ext>
            </a:extLst>
          </p:cNvPr>
          <p:cNvSpPr>
            <a:spLocks noGrp="1"/>
          </p:cNvSpPr>
          <p:nvPr>
            <p:ph type="sldNum" sz="quarter" idx="12"/>
          </p:nvPr>
        </p:nvSpPr>
        <p:spPr/>
        <p:txBody>
          <a:bodyPr/>
          <a:lstStyle/>
          <a:p>
            <a:fld id="{F2C9CF16-83A4-44FD-BBD1-8229DBEA3A56}" type="slidenum">
              <a:rPr lang="en-US" smtClean="0"/>
              <a:t>6</a:t>
            </a:fld>
            <a:endParaRPr lang="en-US"/>
          </a:p>
        </p:txBody>
      </p:sp>
    </p:spTree>
    <p:extLst>
      <p:ext uri="{BB962C8B-B14F-4D97-AF65-F5344CB8AC3E}">
        <p14:creationId xmlns:p14="http://schemas.microsoft.com/office/powerpoint/2010/main" val="184472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6834-4BD6-4D62-8C12-BE3EDB9DCA2F}"/>
              </a:ext>
            </a:extLst>
          </p:cNvPr>
          <p:cNvSpPr>
            <a:spLocks noGrp="1"/>
          </p:cNvSpPr>
          <p:nvPr>
            <p:ph type="title"/>
          </p:nvPr>
        </p:nvSpPr>
        <p:spPr/>
        <p:txBody>
          <a:bodyPr/>
          <a:lstStyle/>
          <a:p>
            <a:r>
              <a:rPr lang="en-US" dirty="0"/>
              <a:t>Medication nonadherence</a:t>
            </a:r>
          </a:p>
        </p:txBody>
      </p:sp>
      <p:sp>
        <p:nvSpPr>
          <p:cNvPr id="3" name="Content Placeholder 2">
            <a:extLst>
              <a:ext uri="{FF2B5EF4-FFF2-40B4-BE49-F238E27FC236}">
                <a16:creationId xmlns:a16="http://schemas.microsoft.com/office/drawing/2014/main" id="{31CDDDB9-584A-41A4-A65E-FF0602C5192E}"/>
              </a:ext>
            </a:extLst>
          </p:cNvPr>
          <p:cNvSpPr>
            <a:spLocks noGrp="1"/>
          </p:cNvSpPr>
          <p:nvPr>
            <p:ph idx="1"/>
          </p:nvPr>
        </p:nvSpPr>
        <p:spPr/>
        <p:txBody>
          <a:bodyPr/>
          <a:lstStyle/>
          <a:p>
            <a:r>
              <a:rPr lang="en-US" dirty="0"/>
              <a:t>Medication nonadherence for patients with chronic diseases is extremely common, </a:t>
            </a:r>
            <a:r>
              <a:rPr lang="en-US" dirty="0">
                <a:highlight>
                  <a:srgbClr val="FFFF00"/>
                </a:highlight>
              </a:rPr>
              <a:t>affecting as many as 40% to 50% of patients </a:t>
            </a:r>
            <a:r>
              <a:rPr lang="en-US" dirty="0"/>
              <a:t>who are prescribed medications for management of chronic conditions such as diabetes or hypertension. </a:t>
            </a:r>
          </a:p>
          <a:p>
            <a:r>
              <a:rPr lang="en-US" dirty="0"/>
              <a:t>This nonadherence to prescribed treatment is thought to </a:t>
            </a:r>
            <a:r>
              <a:rPr lang="en-US" dirty="0">
                <a:highlight>
                  <a:srgbClr val="FFFF00"/>
                </a:highlight>
              </a:rPr>
              <a:t>cause at least 100,000 preventable deaths and $100 billion in preventable medical costs per year.</a:t>
            </a:r>
            <a:r>
              <a:rPr lang="en-US" dirty="0"/>
              <a:t> Despite this, the medical profession largely ignores medication nonadherence or sees it as a patient problem and not a physician or health system problem. </a:t>
            </a:r>
          </a:p>
        </p:txBody>
      </p:sp>
      <p:sp>
        <p:nvSpPr>
          <p:cNvPr id="4" name="TextBox 3">
            <a:extLst>
              <a:ext uri="{FF2B5EF4-FFF2-40B4-BE49-F238E27FC236}">
                <a16:creationId xmlns:a16="http://schemas.microsoft.com/office/drawing/2014/main" id="{9EC96B46-35F7-42E0-8C72-72A55017B3F2}"/>
              </a:ext>
            </a:extLst>
          </p:cNvPr>
          <p:cNvSpPr txBox="1"/>
          <p:nvPr/>
        </p:nvSpPr>
        <p:spPr>
          <a:xfrm>
            <a:off x="745671" y="6069861"/>
            <a:ext cx="10700657" cy="646331"/>
          </a:xfrm>
          <a:prstGeom prst="rect">
            <a:avLst/>
          </a:prstGeom>
          <a:noFill/>
        </p:spPr>
        <p:txBody>
          <a:bodyPr wrap="square">
            <a:spAutoFit/>
          </a:bodyPr>
          <a:lstStyle/>
          <a:p>
            <a:r>
              <a:rPr lang="en-US" dirty="0" err="1"/>
              <a:t>Kleinsinger</a:t>
            </a:r>
            <a:r>
              <a:rPr lang="en-US" dirty="0"/>
              <a:t> F. The unmet challenge of medication nonadherence. Perm J </a:t>
            </a:r>
            <a:r>
              <a:rPr lang="en-US" dirty="0">
                <a:highlight>
                  <a:srgbClr val="FFFF00"/>
                </a:highlight>
              </a:rPr>
              <a:t>2018</a:t>
            </a:r>
            <a:r>
              <a:rPr lang="en-US" dirty="0"/>
              <a:t>;22:18-033. DOI: </a:t>
            </a:r>
            <a:r>
              <a:rPr lang="en-US" dirty="0">
                <a:hlinkClick r:id="rId2"/>
              </a:rPr>
              <a:t>https://doi.org/10.7812/TPP/18-033</a:t>
            </a:r>
            <a:r>
              <a:rPr lang="en-US" dirty="0"/>
              <a:t> </a:t>
            </a:r>
          </a:p>
        </p:txBody>
      </p:sp>
      <p:sp>
        <p:nvSpPr>
          <p:cNvPr id="5" name="Footer Placeholder 4">
            <a:extLst>
              <a:ext uri="{FF2B5EF4-FFF2-40B4-BE49-F238E27FC236}">
                <a16:creationId xmlns:a16="http://schemas.microsoft.com/office/drawing/2014/main" id="{6C221510-C0F6-408E-BDBE-C960D6D2DBE7}"/>
              </a:ext>
            </a:extLst>
          </p:cNvPr>
          <p:cNvSpPr>
            <a:spLocks noGrp="1"/>
          </p:cNvSpPr>
          <p:nvPr>
            <p:ph type="ftr" sz="quarter" idx="11"/>
          </p:nvPr>
        </p:nvSpPr>
        <p:spPr/>
        <p:txBody>
          <a:bodyPr/>
          <a:lstStyle/>
          <a:p>
            <a:r>
              <a:rPr lang="en-US"/>
              <a:t>Mohammad Hossein Kaveh, PhD </a:t>
            </a:r>
          </a:p>
        </p:txBody>
      </p:sp>
      <p:sp>
        <p:nvSpPr>
          <p:cNvPr id="6" name="Slide Number Placeholder 5">
            <a:extLst>
              <a:ext uri="{FF2B5EF4-FFF2-40B4-BE49-F238E27FC236}">
                <a16:creationId xmlns:a16="http://schemas.microsoft.com/office/drawing/2014/main" id="{9ABDACB6-2ED8-4D91-AE29-D08A7D8A17DE}"/>
              </a:ext>
            </a:extLst>
          </p:cNvPr>
          <p:cNvSpPr>
            <a:spLocks noGrp="1"/>
          </p:cNvSpPr>
          <p:nvPr>
            <p:ph type="sldNum" sz="quarter" idx="12"/>
          </p:nvPr>
        </p:nvSpPr>
        <p:spPr/>
        <p:txBody>
          <a:bodyPr/>
          <a:lstStyle/>
          <a:p>
            <a:fld id="{F2C9CF16-83A4-44FD-BBD1-8229DBEA3A56}" type="slidenum">
              <a:rPr lang="en-US" smtClean="0"/>
              <a:t>7</a:t>
            </a:fld>
            <a:endParaRPr lang="en-US"/>
          </a:p>
        </p:txBody>
      </p:sp>
    </p:spTree>
    <p:extLst>
      <p:ext uri="{BB962C8B-B14F-4D97-AF65-F5344CB8AC3E}">
        <p14:creationId xmlns:p14="http://schemas.microsoft.com/office/powerpoint/2010/main" val="78366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DD33-9864-4071-A744-E162F71A80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642BB8-851D-4DCD-B201-EDBE49EE7376}"/>
              </a:ext>
            </a:extLst>
          </p:cNvPr>
          <p:cNvSpPr>
            <a:spLocks noGrp="1"/>
          </p:cNvSpPr>
          <p:nvPr>
            <p:ph idx="1"/>
          </p:nvPr>
        </p:nvSpPr>
        <p:spPr/>
        <p:txBody>
          <a:bodyPr>
            <a:normAutofit fontScale="85000" lnSpcReduction="10000"/>
          </a:bodyPr>
          <a:lstStyle/>
          <a:p>
            <a:pPr>
              <a:lnSpc>
                <a:spcPct val="110000"/>
              </a:lnSpc>
            </a:pPr>
            <a:r>
              <a:rPr lang="en-US" sz="3100" dirty="0">
                <a:solidFill>
                  <a:srgbClr val="2A2A2A"/>
                </a:solidFill>
                <a:latin typeface="Merriweather"/>
              </a:rPr>
              <a:t>According to the World Health Organization, medication adherence can have a more direct impact on patient outcomes than the specific treatment itself.1 Medication adherence can affect quality and length of life, health outcomes, and overall healthcare costs.2,3 </a:t>
            </a:r>
            <a:r>
              <a:rPr lang="en-US" sz="3100" dirty="0">
                <a:solidFill>
                  <a:srgbClr val="2A2A2A"/>
                </a:solidFill>
                <a:highlight>
                  <a:srgbClr val="FFFF00"/>
                </a:highlight>
                <a:latin typeface="Merriweather"/>
              </a:rPr>
              <a:t>Nonadherence can account for up to 50% of treatment failures, around 125,000 deaths, and up to 25% of hospitalizations each year in the United States.</a:t>
            </a:r>
          </a:p>
          <a:p>
            <a:pPr>
              <a:lnSpc>
                <a:spcPct val="110000"/>
              </a:lnSpc>
            </a:pPr>
            <a:r>
              <a:rPr lang="en-US" sz="3100" dirty="0">
                <a:solidFill>
                  <a:srgbClr val="2A2A2A"/>
                </a:solidFill>
                <a:latin typeface="Merriweather"/>
              </a:rPr>
              <a:t>Typically, </a:t>
            </a:r>
            <a:r>
              <a:rPr lang="en-US" sz="3100" dirty="0">
                <a:solidFill>
                  <a:srgbClr val="2A2A2A"/>
                </a:solidFill>
                <a:highlight>
                  <a:srgbClr val="00FF00"/>
                </a:highlight>
                <a:latin typeface="Merriweather"/>
              </a:rPr>
              <a:t>adherence rates of 80% or more are needed for optimal therapeutic efficacy</a:t>
            </a:r>
            <a:r>
              <a:rPr lang="en-US" sz="3100" dirty="0">
                <a:solidFill>
                  <a:srgbClr val="2A2A2A"/>
                </a:solidFill>
                <a:latin typeface="Merriweather"/>
              </a:rPr>
              <a:t>. However, it is estimated that adherence to chronic medications is around 50%. Adherence rates can go down as time passes after the initial prescription is written, or as barriers emerge or multiply.</a:t>
            </a:r>
          </a:p>
          <a:p>
            <a:endParaRPr lang="en-US" dirty="0"/>
          </a:p>
        </p:txBody>
      </p:sp>
      <p:sp>
        <p:nvSpPr>
          <p:cNvPr id="4" name="TextBox 3">
            <a:extLst>
              <a:ext uri="{FF2B5EF4-FFF2-40B4-BE49-F238E27FC236}">
                <a16:creationId xmlns:a16="http://schemas.microsoft.com/office/drawing/2014/main" id="{5E1FCBEC-94F9-4A38-8E28-54C822DCF71F}"/>
              </a:ext>
            </a:extLst>
          </p:cNvPr>
          <p:cNvSpPr txBox="1"/>
          <p:nvPr/>
        </p:nvSpPr>
        <p:spPr>
          <a:xfrm>
            <a:off x="587829" y="5853797"/>
            <a:ext cx="11159412" cy="646331"/>
          </a:xfrm>
          <a:prstGeom prst="rect">
            <a:avLst/>
          </a:prstGeom>
          <a:noFill/>
        </p:spPr>
        <p:txBody>
          <a:bodyPr wrap="square">
            <a:spAutoFit/>
          </a:bodyPr>
          <a:lstStyle/>
          <a:p>
            <a:r>
              <a:rPr lang="en-US" dirty="0">
                <a:hlinkClick r:id="rId3"/>
              </a:rPr>
              <a:t>https://www.uspharmacist.com/article/medication-adherence-the-elephant-in-the-room#:~:text=Nonadherence%20can%20account%20for%20up,chronic%20medications%20is%20around%2050%25</a:t>
            </a:r>
            <a:r>
              <a:rPr lang="en-US" dirty="0"/>
              <a:t>. </a:t>
            </a:r>
          </a:p>
        </p:txBody>
      </p:sp>
      <p:pic>
        <p:nvPicPr>
          <p:cNvPr id="6" name="Picture 5">
            <a:extLst>
              <a:ext uri="{FF2B5EF4-FFF2-40B4-BE49-F238E27FC236}">
                <a16:creationId xmlns:a16="http://schemas.microsoft.com/office/drawing/2014/main" id="{540355C4-72D7-42F1-98C4-9968AD2C61B4}"/>
              </a:ext>
            </a:extLst>
          </p:cNvPr>
          <p:cNvPicPr>
            <a:picLocks noChangeAspect="1"/>
          </p:cNvPicPr>
          <p:nvPr/>
        </p:nvPicPr>
        <p:blipFill>
          <a:blip r:embed="rId4"/>
          <a:stretch>
            <a:fillRect/>
          </a:stretch>
        </p:blipFill>
        <p:spPr>
          <a:xfrm>
            <a:off x="2776635" y="434975"/>
            <a:ext cx="6781800" cy="1067485"/>
          </a:xfrm>
          <a:prstGeom prst="rect">
            <a:avLst/>
          </a:prstGeom>
        </p:spPr>
      </p:pic>
      <p:sp>
        <p:nvSpPr>
          <p:cNvPr id="5" name="Footer Placeholder 4">
            <a:extLst>
              <a:ext uri="{FF2B5EF4-FFF2-40B4-BE49-F238E27FC236}">
                <a16:creationId xmlns:a16="http://schemas.microsoft.com/office/drawing/2014/main" id="{B8EE27DC-D4C4-4D31-83A8-2DBF369AA61E}"/>
              </a:ext>
            </a:extLst>
          </p:cNvPr>
          <p:cNvSpPr>
            <a:spLocks noGrp="1"/>
          </p:cNvSpPr>
          <p:nvPr>
            <p:ph type="ftr" sz="quarter" idx="11"/>
          </p:nvPr>
        </p:nvSpPr>
        <p:spPr/>
        <p:txBody>
          <a:bodyPr/>
          <a:lstStyle/>
          <a:p>
            <a:r>
              <a:rPr lang="en-US"/>
              <a:t>Mohammad Hossein Kaveh, PhD </a:t>
            </a:r>
          </a:p>
        </p:txBody>
      </p:sp>
      <p:sp>
        <p:nvSpPr>
          <p:cNvPr id="7" name="Slide Number Placeholder 6">
            <a:extLst>
              <a:ext uri="{FF2B5EF4-FFF2-40B4-BE49-F238E27FC236}">
                <a16:creationId xmlns:a16="http://schemas.microsoft.com/office/drawing/2014/main" id="{5E3EDF48-024E-4BBA-81B3-9EF74A978D5B}"/>
              </a:ext>
            </a:extLst>
          </p:cNvPr>
          <p:cNvSpPr>
            <a:spLocks noGrp="1"/>
          </p:cNvSpPr>
          <p:nvPr>
            <p:ph type="sldNum" sz="quarter" idx="12"/>
          </p:nvPr>
        </p:nvSpPr>
        <p:spPr/>
        <p:txBody>
          <a:bodyPr/>
          <a:lstStyle/>
          <a:p>
            <a:fld id="{F2C9CF16-83A4-44FD-BBD1-8229DBEA3A56}" type="slidenum">
              <a:rPr lang="en-US" smtClean="0"/>
              <a:t>8</a:t>
            </a:fld>
            <a:endParaRPr lang="en-US"/>
          </a:p>
        </p:txBody>
      </p:sp>
    </p:spTree>
    <p:extLst>
      <p:ext uri="{BB962C8B-B14F-4D97-AF65-F5344CB8AC3E}">
        <p14:creationId xmlns:p14="http://schemas.microsoft.com/office/powerpoint/2010/main" val="637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modifiable risk behaviors</a:t>
            </a:r>
          </a:p>
        </p:txBody>
      </p:sp>
      <p:sp>
        <p:nvSpPr>
          <p:cNvPr id="3" name="Content Placeholder 2"/>
          <p:cNvSpPr>
            <a:spLocks noGrp="1"/>
          </p:cNvSpPr>
          <p:nvPr>
            <p:ph idx="1"/>
          </p:nvPr>
        </p:nvSpPr>
        <p:spPr/>
        <p:txBody>
          <a:bodyPr>
            <a:normAutofit/>
          </a:bodyPr>
          <a:lstStyle/>
          <a:p>
            <a:r>
              <a:rPr lang="en-US" dirty="0"/>
              <a:t>Chronic diseases are the most preventable of all health problems </a:t>
            </a:r>
          </a:p>
          <a:p>
            <a:r>
              <a:rPr lang="en-US" dirty="0"/>
              <a:t>“four modifiable risk behaviors:</a:t>
            </a:r>
          </a:p>
          <a:p>
            <a:pPr lvl="1"/>
            <a:r>
              <a:rPr lang="en-US" dirty="0"/>
              <a:t>lack of physical activity, </a:t>
            </a:r>
          </a:p>
          <a:p>
            <a:pPr lvl="1"/>
            <a:r>
              <a:rPr lang="en-US" dirty="0"/>
              <a:t>poor nutrition, </a:t>
            </a:r>
          </a:p>
          <a:p>
            <a:pPr lvl="1"/>
            <a:r>
              <a:rPr lang="en-US" dirty="0"/>
              <a:t>tobacco use, and </a:t>
            </a:r>
          </a:p>
          <a:p>
            <a:pPr lvl="1"/>
            <a:r>
              <a:rPr lang="en-US" dirty="0"/>
              <a:t>excessive alcohol consumption</a:t>
            </a:r>
          </a:p>
          <a:p>
            <a:pPr lvl="1"/>
            <a:endParaRPr lang="en-US" dirty="0"/>
          </a:p>
          <a:p>
            <a:r>
              <a:rPr lang="en-US" dirty="0"/>
              <a:t>all causes of mortality could be cut by 55% by never smoking, …</a:t>
            </a: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 (McKenzie, </a:t>
            </a:r>
            <a:r>
              <a:rPr kumimoji="0" lang="en-US" sz="1600" b="0" i="0" u="none" strike="noStrike" kern="1200" cap="none" spc="0" normalizeH="0" baseline="0" noProof="0" dirty="0" err="1">
                <a:ln>
                  <a:noFill/>
                </a:ln>
                <a:solidFill>
                  <a:srgbClr val="00B0F0"/>
                </a:solidFill>
                <a:effectLst/>
                <a:uLnTx/>
                <a:uFillTx/>
                <a:latin typeface="Calibri" panose="020F0502020204030204"/>
                <a:ea typeface="+mn-ea"/>
                <a:cs typeface="+mn-cs"/>
              </a:rPr>
              <a:t>Neiger</a:t>
            </a:r>
            <a:r>
              <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rPr>
              <a:t>, &amp; Thackeray. 2017). </a:t>
            </a:r>
            <a:endParaRPr lang="en-US" dirty="0"/>
          </a:p>
        </p:txBody>
      </p:sp>
      <p:sp>
        <p:nvSpPr>
          <p:cNvPr id="4" name="Footer Placeholder 3">
            <a:extLst>
              <a:ext uri="{FF2B5EF4-FFF2-40B4-BE49-F238E27FC236}">
                <a16:creationId xmlns:a16="http://schemas.microsoft.com/office/drawing/2014/main" id="{D62F9358-3A82-4B4E-A359-02736D3681AC}"/>
              </a:ext>
            </a:extLst>
          </p:cNvPr>
          <p:cNvSpPr>
            <a:spLocks noGrp="1"/>
          </p:cNvSpPr>
          <p:nvPr>
            <p:ph type="ftr" sz="quarter" idx="11"/>
          </p:nvPr>
        </p:nvSpPr>
        <p:spPr/>
        <p:txBody>
          <a:bodyPr/>
          <a:lstStyle/>
          <a:p>
            <a:r>
              <a:rPr lang="en-US"/>
              <a:t>Mohammad Hossein Kaveh, PhD </a:t>
            </a:r>
          </a:p>
        </p:txBody>
      </p:sp>
      <p:sp>
        <p:nvSpPr>
          <p:cNvPr id="5" name="Slide Number Placeholder 4">
            <a:extLst>
              <a:ext uri="{FF2B5EF4-FFF2-40B4-BE49-F238E27FC236}">
                <a16:creationId xmlns:a16="http://schemas.microsoft.com/office/drawing/2014/main" id="{1F203CF2-0235-4E4A-BFE9-4373DEC3C360}"/>
              </a:ext>
            </a:extLst>
          </p:cNvPr>
          <p:cNvSpPr>
            <a:spLocks noGrp="1"/>
          </p:cNvSpPr>
          <p:nvPr>
            <p:ph type="sldNum" sz="quarter" idx="12"/>
          </p:nvPr>
        </p:nvSpPr>
        <p:spPr/>
        <p:txBody>
          <a:bodyPr/>
          <a:lstStyle/>
          <a:p>
            <a:fld id="{F2C9CF16-83A4-44FD-BBD1-8229DBEA3A56}" type="slidenum">
              <a:rPr lang="en-US" smtClean="0"/>
              <a:t>9</a:t>
            </a:fld>
            <a:endParaRPr lang="en-US"/>
          </a:p>
        </p:txBody>
      </p:sp>
    </p:spTree>
    <p:extLst>
      <p:ext uri="{BB962C8B-B14F-4D97-AF65-F5344CB8AC3E}">
        <p14:creationId xmlns:p14="http://schemas.microsoft.com/office/powerpoint/2010/main" val="2328708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6615</Words>
  <Application>Microsoft Office PowerPoint</Application>
  <PresentationFormat>Widescreen</PresentationFormat>
  <Paragraphs>285</Paragraphs>
  <Slides>34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JansonText LT</vt:lpstr>
      <vt:lpstr>Merriweather</vt:lpstr>
      <vt:lpstr>Times New Roman</vt:lpstr>
      <vt:lpstr>Office Theme</vt:lpstr>
      <vt:lpstr>The role of m-health in elderly self-care during the Corona epidemic: A review study</vt:lpstr>
      <vt:lpstr>Introduction </vt:lpstr>
      <vt:lpstr>Problems with health care services</vt:lpstr>
      <vt:lpstr>Access to and utilization of health services</vt:lpstr>
      <vt:lpstr>Barriers to healthcare utilization among older people </vt:lpstr>
      <vt:lpstr>PowerPoint Presentation</vt:lpstr>
      <vt:lpstr>Medication nonadherence</vt:lpstr>
      <vt:lpstr>PowerPoint Presentation</vt:lpstr>
      <vt:lpstr>Four modifiable risk behaviors</vt:lpstr>
      <vt:lpstr>Lifestyle factors</vt:lpstr>
      <vt:lpstr>Nonadherence to healthy lifestyle</vt:lpstr>
      <vt:lpstr>mHealth as a solution!</vt:lpstr>
      <vt:lpstr>PowerPoint Presentation</vt:lpstr>
      <vt:lpstr>PowerPoint Presentation</vt:lpstr>
      <vt:lpstr>PowerPoint Presentation</vt:lpstr>
      <vt:lpstr>capabilities of mobile health</vt:lpstr>
      <vt:lpstr>smart phones; capabilities could be used</vt:lpstr>
      <vt:lpstr>The aim of the study</vt:lpstr>
      <vt:lpstr>Methods</vt:lpstr>
      <vt:lpstr>Methods</vt:lpstr>
      <vt:lpstr>Results</vt:lpstr>
      <vt:lpstr>Results: Types of mhealth interventions </vt:lpstr>
      <vt:lpstr>Main outcomes</vt:lpstr>
      <vt:lpstr>Diabetes</vt:lpstr>
      <vt:lpstr>Pre-diabetes</vt:lpstr>
      <vt:lpstr>Hypertension</vt:lpstr>
      <vt:lpstr>Heart disease</vt:lpstr>
      <vt:lpstr>Chronic obstructive pulmonary disease</vt:lpstr>
      <vt:lpstr>Cancer and Cancer screening</vt:lpstr>
      <vt:lpstr>Discussion and conclusion</vt:lpstr>
      <vt:lpstr>Barriers to use mHealth</vt:lpstr>
      <vt:lpstr>Removing barriers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m-health in elderly self-care during the Corona epidemic: A review study</dc:title>
  <dc:creator>Dr.Kaveh</dc:creator>
  <cp:lastModifiedBy>Dr.Kaveh</cp:lastModifiedBy>
  <cp:revision>33</cp:revision>
  <dcterms:created xsi:type="dcterms:W3CDTF">2021-02-09T07:04:32Z</dcterms:created>
  <dcterms:modified xsi:type="dcterms:W3CDTF">2021-02-14T06:45:47Z</dcterms:modified>
</cp:coreProperties>
</file>