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58" r:id="rId6"/>
    <p:sldId id="263" r:id="rId7"/>
    <p:sldId id="264" r:id="rId8"/>
    <p:sldId id="265" r:id="rId9"/>
    <p:sldId id="267" r:id="rId10"/>
    <p:sldId id="268" r:id="rId11"/>
    <p:sldId id="270" r:id="rId12"/>
    <p:sldId id="269" r:id="rId13"/>
    <p:sldId id="272" r:id="rId14"/>
    <p:sldId id="259" r:id="rId15"/>
    <p:sldId id="273" r:id="rId16"/>
    <p:sldId id="274"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9079D5-150A-4430-A6BF-1C9BB3F4225E}"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FE23-94CA-43C3-9275-E905D957BD81}" type="slidenum">
              <a:rPr lang="en-US" smtClean="0"/>
              <a:t>‹#›</a:t>
            </a:fld>
            <a:endParaRPr lang="en-US"/>
          </a:p>
        </p:txBody>
      </p:sp>
    </p:spTree>
    <p:extLst>
      <p:ext uri="{BB962C8B-B14F-4D97-AF65-F5344CB8AC3E}">
        <p14:creationId xmlns:p14="http://schemas.microsoft.com/office/powerpoint/2010/main" val="98855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079D5-150A-4430-A6BF-1C9BB3F4225E}"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FE23-94CA-43C3-9275-E905D957BD81}" type="slidenum">
              <a:rPr lang="en-US" smtClean="0"/>
              <a:t>‹#›</a:t>
            </a:fld>
            <a:endParaRPr lang="en-US"/>
          </a:p>
        </p:txBody>
      </p:sp>
    </p:spTree>
    <p:extLst>
      <p:ext uri="{BB962C8B-B14F-4D97-AF65-F5344CB8AC3E}">
        <p14:creationId xmlns:p14="http://schemas.microsoft.com/office/powerpoint/2010/main" val="317784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079D5-150A-4430-A6BF-1C9BB3F4225E}"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FE23-94CA-43C3-9275-E905D957BD81}" type="slidenum">
              <a:rPr lang="en-US" smtClean="0"/>
              <a:t>‹#›</a:t>
            </a:fld>
            <a:endParaRPr lang="en-US"/>
          </a:p>
        </p:txBody>
      </p:sp>
    </p:spTree>
    <p:extLst>
      <p:ext uri="{BB962C8B-B14F-4D97-AF65-F5344CB8AC3E}">
        <p14:creationId xmlns:p14="http://schemas.microsoft.com/office/powerpoint/2010/main" val="373628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079D5-150A-4430-A6BF-1C9BB3F4225E}"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FE23-94CA-43C3-9275-E905D957BD81}" type="slidenum">
              <a:rPr lang="en-US" smtClean="0"/>
              <a:t>‹#›</a:t>
            </a:fld>
            <a:endParaRPr lang="en-US"/>
          </a:p>
        </p:txBody>
      </p:sp>
      <p:pic>
        <p:nvPicPr>
          <p:cNvPr id="7" name="Picture 6"/>
          <p:cNvPicPr>
            <a:picLocks noChangeAspect="1"/>
          </p:cNvPicPr>
          <p:nvPr userDrawn="1"/>
        </p:nvPicPr>
        <p:blipFill>
          <a:blip r:embed="rId2"/>
          <a:stretch>
            <a:fillRect/>
          </a:stretch>
        </p:blipFill>
        <p:spPr>
          <a:xfrm>
            <a:off x="292965" y="5981700"/>
            <a:ext cx="11753850" cy="876300"/>
          </a:xfrm>
          <a:prstGeom prst="rect">
            <a:avLst/>
          </a:prstGeom>
        </p:spPr>
      </p:pic>
    </p:spTree>
    <p:extLst>
      <p:ext uri="{BB962C8B-B14F-4D97-AF65-F5344CB8AC3E}">
        <p14:creationId xmlns:p14="http://schemas.microsoft.com/office/powerpoint/2010/main" val="201882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9079D5-150A-4430-A6BF-1C9BB3F4225E}"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FE23-94CA-43C3-9275-E905D957BD81}" type="slidenum">
              <a:rPr lang="en-US" smtClean="0"/>
              <a:t>‹#›</a:t>
            </a:fld>
            <a:endParaRPr lang="en-US"/>
          </a:p>
        </p:txBody>
      </p:sp>
    </p:spTree>
    <p:extLst>
      <p:ext uri="{BB962C8B-B14F-4D97-AF65-F5344CB8AC3E}">
        <p14:creationId xmlns:p14="http://schemas.microsoft.com/office/powerpoint/2010/main" val="34303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079D5-150A-4430-A6BF-1C9BB3F4225E}"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FE23-94CA-43C3-9275-E905D957BD81}" type="slidenum">
              <a:rPr lang="en-US" smtClean="0"/>
              <a:t>‹#›</a:t>
            </a:fld>
            <a:endParaRPr lang="en-US"/>
          </a:p>
        </p:txBody>
      </p:sp>
    </p:spTree>
    <p:extLst>
      <p:ext uri="{BB962C8B-B14F-4D97-AF65-F5344CB8AC3E}">
        <p14:creationId xmlns:p14="http://schemas.microsoft.com/office/powerpoint/2010/main" val="241432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9079D5-150A-4430-A6BF-1C9BB3F4225E}" type="datetimeFigureOut">
              <a:rPr lang="en-US" smtClean="0"/>
              <a:t>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FE23-94CA-43C3-9275-E905D957BD81}" type="slidenum">
              <a:rPr lang="en-US" smtClean="0"/>
              <a:t>‹#›</a:t>
            </a:fld>
            <a:endParaRPr lang="en-US"/>
          </a:p>
        </p:txBody>
      </p:sp>
    </p:spTree>
    <p:extLst>
      <p:ext uri="{BB962C8B-B14F-4D97-AF65-F5344CB8AC3E}">
        <p14:creationId xmlns:p14="http://schemas.microsoft.com/office/powerpoint/2010/main" val="396589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079D5-150A-4430-A6BF-1C9BB3F4225E}" type="datetimeFigureOut">
              <a:rPr lang="en-US" smtClean="0"/>
              <a:t>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FE23-94CA-43C3-9275-E905D957BD81}" type="slidenum">
              <a:rPr lang="en-US" smtClean="0"/>
              <a:t>‹#›</a:t>
            </a:fld>
            <a:endParaRPr lang="en-US"/>
          </a:p>
        </p:txBody>
      </p:sp>
    </p:spTree>
    <p:extLst>
      <p:ext uri="{BB962C8B-B14F-4D97-AF65-F5344CB8AC3E}">
        <p14:creationId xmlns:p14="http://schemas.microsoft.com/office/powerpoint/2010/main" val="377682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079D5-150A-4430-A6BF-1C9BB3F4225E}" type="datetimeFigureOut">
              <a:rPr lang="en-US" smtClean="0"/>
              <a:t>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FE23-94CA-43C3-9275-E905D957BD81}" type="slidenum">
              <a:rPr lang="en-US" smtClean="0"/>
              <a:t>‹#›</a:t>
            </a:fld>
            <a:endParaRPr lang="en-US"/>
          </a:p>
        </p:txBody>
      </p:sp>
    </p:spTree>
    <p:extLst>
      <p:ext uri="{BB962C8B-B14F-4D97-AF65-F5344CB8AC3E}">
        <p14:creationId xmlns:p14="http://schemas.microsoft.com/office/powerpoint/2010/main" val="254488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9079D5-150A-4430-A6BF-1C9BB3F4225E}"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FE23-94CA-43C3-9275-E905D957BD81}" type="slidenum">
              <a:rPr lang="en-US" smtClean="0"/>
              <a:t>‹#›</a:t>
            </a:fld>
            <a:endParaRPr lang="en-US"/>
          </a:p>
        </p:txBody>
      </p:sp>
    </p:spTree>
    <p:extLst>
      <p:ext uri="{BB962C8B-B14F-4D97-AF65-F5344CB8AC3E}">
        <p14:creationId xmlns:p14="http://schemas.microsoft.com/office/powerpoint/2010/main" val="189045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9079D5-150A-4430-A6BF-1C9BB3F4225E}"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FE23-94CA-43C3-9275-E905D957BD81}" type="slidenum">
              <a:rPr lang="en-US" smtClean="0"/>
              <a:t>‹#›</a:t>
            </a:fld>
            <a:endParaRPr lang="en-US"/>
          </a:p>
        </p:txBody>
      </p:sp>
    </p:spTree>
    <p:extLst>
      <p:ext uri="{BB962C8B-B14F-4D97-AF65-F5344CB8AC3E}">
        <p14:creationId xmlns:p14="http://schemas.microsoft.com/office/powerpoint/2010/main" val="226713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079D5-150A-4430-A6BF-1C9BB3F4225E}" type="datetimeFigureOut">
              <a:rPr lang="en-US" smtClean="0"/>
              <a:t>2/14/2021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FE23-94CA-43C3-9275-E905D957BD81}" type="slidenum">
              <a:rPr lang="en-US" smtClean="0"/>
              <a:t>‹#›</a:t>
            </a:fld>
            <a:endParaRPr lang="en-US"/>
          </a:p>
        </p:txBody>
      </p:sp>
    </p:spTree>
    <p:extLst>
      <p:ext uri="{BB962C8B-B14F-4D97-AF65-F5344CB8AC3E}">
        <p14:creationId xmlns:p14="http://schemas.microsoft.com/office/powerpoint/2010/main" val="37385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073" y="5866822"/>
            <a:ext cx="11818076" cy="890155"/>
          </a:xfrm>
          <a:prstGeom prst="rect">
            <a:avLst/>
          </a:prstGeom>
        </p:spPr>
      </p:pic>
      <p:sp>
        <p:nvSpPr>
          <p:cNvPr id="6" name="Title 1"/>
          <p:cNvSpPr>
            <a:spLocks noGrp="1"/>
          </p:cNvSpPr>
          <p:nvPr>
            <p:ph type="title"/>
          </p:nvPr>
        </p:nvSpPr>
        <p:spPr>
          <a:xfrm>
            <a:off x="360608" y="1996225"/>
            <a:ext cx="11165984" cy="194471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3600" b="1" dirty="0">
                <a:latin typeface="Times New Roman" panose="02020603050405020304" pitchFamily="18" charset="0"/>
                <a:cs typeface="Times New Roman" panose="02020603050405020304" pitchFamily="18" charset="0"/>
              </a:rPr>
              <a:t>Access to Health Care Services for Low Socioeconomic </a:t>
            </a:r>
            <a:r>
              <a:rPr lang="en-US" sz="3600" b="1" dirty="0" smtClean="0">
                <a:latin typeface="Times New Roman" panose="02020603050405020304" pitchFamily="18" charset="0"/>
                <a:cs typeface="Times New Roman" panose="02020603050405020304" pitchFamily="18" charset="0"/>
              </a:rPr>
              <a:t>Populations based on Application  and GIS </a:t>
            </a: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to </a:t>
            </a:r>
            <a:r>
              <a:rPr lang="en-US" sz="3600" b="1" dirty="0">
                <a:latin typeface="Times New Roman" panose="02020603050405020304" pitchFamily="18" charset="0"/>
                <a:cs typeface="Times New Roman" panose="02020603050405020304" pitchFamily="18" charset="0"/>
              </a:rPr>
              <a:t>health care services</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940159" y="4490521"/>
            <a:ext cx="9307132" cy="10967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800" dirty="0">
                <a:latin typeface="Times New Roman" panose="02020603050405020304" pitchFamily="18" charset="0"/>
                <a:cs typeface="Times New Roman" panose="02020603050405020304" pitchFamily="18" charset="0"/>
              </a:rPr>
              <a:t>Dr. </a:t>
            </a:r>
            <a:r>
              <a:rPr lang="en-US" sz="1800" dirty="0" smtClean="0">
                <a:latin typeface="Times New Roman" panose="02020603050405020304" pitchFamily="18" charset="0"/>
                <a:cs typeface="Times New Roman" panose="02020603050405020304" pitchFamily="18" charset="0"/>
              </a:rPr>
              <a:t>L. </a:t>
            </a:r>
            <a:r>
              <a:rPr lang="en-US" sz="1800" dirty="0" err="1" smtClean="0">
                <a:latin typeface="Times New Roman" panose="02020603050405020304" pitchFamily="18" charset="0"/>
                <a:cs typeface="Times New Roman" panose="02020603050405020304" pitchFamily="18" charset="0"/>
              </a:rPr>
              <a:t>Ghahremani</a:t>
            </a:r>
            <a:r>
              <a:rPr lang="en-US" sz="1800" dirty="0" smtClean="0">
                <a:latin typeface="Times New Roman" panose="02020603050405020304" pitchFamily="18" charset="0"/>
                <a:cs typeface="Times New Roman" panose="02020603050405020304" pitchFamily="18" charset="0"/>
              </a:rPr>
              <a:t>, Associate professor in Health Promotion, PhD </a:t>
            </a:r>
          </a:p>
          <a:p>
            <a:pPr algn="ctr"/>
            <a:r>
              <a:rPr lang="en-US" sz="1800" dirty="0" smtClean="0">
                <a:latin typeface="Times New Roman" panose="02020603050405020304" pitchFamily="18" charset="0"/>
                <a:cs typeface="Times New Roman" panose="02020603050405020304" pitchFamily="18" charset="0"/>
              </a:rPr>
              <a:t>Shiraz University </a:t>
            </a:r>
            <a:r>
              <a:rPr lang="en-US" sz="1800" dirty="0">
                <a:latin typeface="Times New Roman" panose="02020603050405020304" pitchFamily="18" charset="0"/>
                <a:cs typeface="Times New Roman" panose="02020603050405020304" pitchFamily="18" charset="0"/>
              </a:rPr>
              <a:t>of Medical Sciences</a:t>
            </a:r>
          </a:p>
          <a:p>
            <a:pPr algn="ctr"/>
            <a:r>
              <a:rPr lang="en-US" sz="1800" dirty="0" smtClean="0">
                <a:solidFill>
                  <a:schemeClr val="accent1"/>
                </a:solidFill>
                <a:latin typeface="Times New Roman" panose="02020603050405020304" pitchFamily="18" charset="0"/>
                <a:cs typeface="Times New Roman" panose="02020603050405020304" pitchFamily="18" charset="0"/>
              </a:rPr>
              <a:t>ghahramanl@sums.ac.ir</a:t>
            </a:r>
            <a:endParaRPr lang="en-US" sz="1800" dirty="0">
              <a:solidFill>
                <a:schemeClr val="accent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4007" y="0"/>
            <a:ext cx="2197994" cy="1838556"/>
          </a:xfrm>
          <a:prstGeom prst="rect">
            <a:avLst/>
          </a:prstGeom>
        </p:spPr>
      </p:pic>
      <p:pic>
        <p:nvPicPr>
          <p:cNvPr id="9" name="Picture 8"/>
          <p:cNvPicPr>
            <a:picLocks noChangeAspect="1"/>
          </p:cNvPicPr>
          <p:nvPr/>
        </p:nvPicPr>
        <p:blipFill>
          <a:blip r:embed="rId4"/>
          <a:stretch>
            <a:fillRect/>
          </a:stretch>
        </p:blipFill>
        <p:spPr>
          <a:xfrm>
            <a:off x="174073" y="15694"/>
            <a:ext cx="2328874" cy="1822862"/>
          </a:xfrm>
          <a:prstGeom prst="rect">
            <a:avLst/>
          </a:prstGeom>
        </p:spPr>
      </p:pic>
    </p:spTree>
    <p:extLst>
      <p:ext uri="{BB962C8B-B14F-4D97-AF65-F5344CB8AC3E}">
        <p14:creationId xmlns:p14="http://schemas.microsoft.com/office/powerpoint/2010/main" val="911460442"/>
      </p:ext>
    </p:extLst>
  </p:cSld>
  <p:clrMapOvr>
    <a:masterClrMapping/>
  </p:clrMapOvr>
  <mc:AlternateContent xmlns:mc="http://schemas.openxmlformats.org/markup-compatibility/2006">
    <mc:Choice xmlns:p14="http://schemas.microsoft.com/office/powerpoint/2010/main" Requires="p14">
      <p:transition spd="slow" p14:dur="2000" advTm="23639"/>
    </mc:Choice>
    <mc:Fallback>
      <p:transition spd="slow" advTm="2363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690688"/>
            <a:ext cx="10515600" cy="4486275"/>
          </a:xfrm>
        </p:spPr>
        <p:txBody>
          <a:bodyPr/>
          <a:lstStyle/>
          <a:p>
            <a:pPr algn="just"/>
            <a:r>
              <a:rPr lang="en-US" dirty="0"/>
              <a:t>The final review was comprised of 621 journal articles and book chapters reporting health-related applications of Geographic Information Systems</a:t>
            </a:r>
            <a:endParaRPr lang="fa-IR" dirty="0"/>
          </a:p>
          <a:p>
            <a:pPr marL="0" indent="0" algn="just">
              <a:buNone/>
            </a:pPr>
            <a:endParaRPr lang="en-US" dirty="0"/>
          </a:p>
          <a:p>
            <a:pPr algn="just"/>
            <a:r>
              <a:rPr lang="en-US" dirty="0" err="1"/>
              <a:t>i</a:t>
            </a:r>
            <a:r>
              <a:rPr lang="en-US" dirty="0"/>
              <a:t>) disease surveillance (n = 227); ii) risk analysis (n = 189); iii) health access</a:t>
            </a:r>
            <a:r>
              <a:rPr lang="fa-IR" dirty="0"/>
              <a:t> </a:t>
            </a:r>
            <a:r>
              <a:rPr lang="en-US" dirty="0"/>
              <a:t>and planning (n = 138); iv) community health profiling (n = 115); and (v) general/methodological</a:t>
            </a:r>
            <a:r>
              <a:rPr lang="fa-IR" dirty="0"/>
              <a:t> </a:t>
            </a:r>
            <a:r>
              <a:rPr lang="en-US" dirty="0"/>
              <a:t>(n=17)</a:t>
            </a:r>
          </a:p>
          <a:p>
            <a:endParaRPr lang="en-US" dirty="0"/>
          </a:p>
        </p:txBody>
      </p:sp>
    </p:spTree>
    <p:extLst>
      <p:ext uri="{BB962C8B-B14F-4D97-AF65-F5344CB8AC3E}">
        <p14:creationId xmlns:p14="http://schemas.microsoft.com/office/powerpoint/2010/main" val="105636931"/>
      </p:ext>
    </p:extLst>
  </p:cSld>
  <p:clrMapOvr>
    <a:masterClrMapping/>
  </p:clrMapOvr>
  <mc:AlternateContent xmlns:mc="http://schemas.openxmlformats.org/markup-compatibility/2006">
    <mc:Choice xmlns:p14="http://schemas.microsoft.com/office/powerpoint/2010/main" Requires="p14">
      <p:transition spd="slow" p14:dur="2000" advTm="48501"/>
    </mc:Choice>
    <mc:Fallback>
      <p:transition spd="slow" advTm="4850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279561"/>
            <a:ext cx="10682488" cy="3155324"/>
          </a:xfrm>
        </p:spPr>
        <p:txBody>
          <a:bodyPr>
            <a:normAutofit/>
          </a:bodyPr>
          <a:lstStyle/>
          <a:p>
            <a:pPr algn="just"/>
            <a:r>
              <a:rPr lang="en-US" sz="2400" b="1" u="sng" dirty="0"/>
              <a:t>Mobile health </a:t>
            </a:r>
            <a:r>
              <a:rPr lang="en-US" sz="2400" dirty="0"/>
              <a:t>(</a:t>
            </a:r>
            <a:r>
              <a:rPr lang="en-US" sz="2400" dirty="0" err="1"/>
              <a:t>mHealth</a:t>
            </a:r>
            <a:r>
              <a:rPr lang="en-US" sz="2400" dirty="0"/>
              <a:t>), a term used for </a:t>
            </a:r>
            <a:r>
              <a:rPr lang="en-US" sz="2400" u="sng" dirty="0"/>
              <a:t>healthcare delivery via mobile devices</a:t>
            </a:r>
            <a:r>
              <a:rPr lang="en-US" sz="2400" dirty="0"/>
              <a:t>, has gained attention as an innovative technology </a:t>
            </a:r>
            <a:r>
              <a:rPr lang="en-US" sz="2400" u="sng" dirty="0"/>
              <a:t>for better access </a:t>
            </a:r>
            <a:r>
              <a:rPr lang="en-US" sz="2400" dirty="0"/>
              <a:t>to healthcare and support for performance of health workers in the global health context</a:t>
            </a:r>
            <a:r>
              <a:rPr lang="en-US" sz="2400" dirty="0" smtClean="0"/>
              <a:t>.</a:t>
            </a:r>
          </a:p>
          <a:p>
            <a:pPr marL="0" indent="0" algn="just">
              <a:buNone/>
            </a:pPr>
            <a:r>
              <a:rPr lang="en-US" sz="2400" dirty="0" smtClean="0"/>
              <a:t> </a:t>
            </a:r>
            <a:endParaRPr lang="en-US" sz="2400" dirty="0"/>
          </a:p>
          <a:p>
            <a:pPr algn="just"/>
            <a:r>
              <a:rPr lang="en-US" sz="2400" dirty="0"/>
              <a:t>The proliferation of mobile phones has provided a powerful communication channel to strengthen health information systems.</a:t>
            </a:r>
            <a:endParaRPr lang="fa-IR" sz="2400" dirty="0"/>
          </a:p>
          <a:p>
            <a:endParaRPr lang="en-US" sz="2400" dirty="0"/>
          </a:p>
        </p:txBody>
      </p:sp>
      <p:sp>
        <p:nvSpPr>
          <p:cNvPr id="5" name="Title 1"/>
          <p:cNvSpPr txBox="1">
            <a:spLocks/>
          </p:cNvSpPr>
          <p:nvPr/>
        </p:nvSpPr>
        <p:spPr>
          <a:xfrm>
            <a:off x="838200" y="365125"/>
            <a:ext cx="6414750" cy="1303867"/>
          </a:xfrm>
          <a:prstGeom prst="rect">
            <a:avLst/>
          </a:prstGeom>
          <a:gradFill rotWithShape="1">
            <a:gsLst>
              <a:gs pos="0">
                <a:srgbClr val="3C9770">
                  <a:tint val="60000"/>
                  <a:lumMod val="110000"/>
                </a:srgbClr>
              </a:gs>
              <a:gs pos="100000">
                <a:srgbClr val="3C9770">
                  <a:tint val="82000"/>
                </a:srgbClr>
              </a:gs>
            </a:gsLst>
            <a:lin ang="5400000" scaled="0"/>
          </a:gradFill>
          <a:ln w="9525" cap="flat" cmpd="sng" algn="ctr">
            <a:solidFill>
              <a:srgbClr val="3C9770"/>
            </a:solidFill>
            <a:prstDash val="solid"/>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smtClean="0">
                <a:ln w="3175" cmpd="sng">
                  <a:noFill/>
                </a:ln>
                <a:solidFill>
                  <a:sysClr val="windowText" lastClr="000000"/>
                </a:solidFill>
                <a:effectLst/>
                <a:uLnTx/>
                <a:uFillTx/>
                <a:latin typeface="Garamond" panose="02020404030301010803"/>
              </a:rPr>
              <a:t>M-Health</a:t>
            </a:r>
            <a:endParaRPr kumimoji="0" lang="en-US" sz="6600" b="0" i="0" u="none" strike="noStrike" kern="1200" cap="none" spc="0" normalizeH="0" baseline="0" noProof="0" dirty="0">
              <a:ln w="3175" cmpd="sng">
                <a:noFill/>
              </a:ln>
              <a:solidFill>
                <a:sysClr val="windowText" lastClr="000000"/>
              </a:solidFill>
              <a:effectLst/>
              <a:uLnTx/>
              <a:uFillTx/>
              <a:latin typeface="Garamond" panose="02020404030301010803"/>
            </a:endParaRPr>
          </a:p>
        </p:txBody>
      </p:sp>
      <p:pic>
        <p:nvPicPr>
          <p:cNvPr id="6" name="Picture 5"/>
          <p:cNvPicPr>
            <a:picLocks noChangeAspect="1"/>
          </p:cNvPicPr>
          <p:nvPr/>
        </p:nvPicPr>
        <p:blipFill>
          <a:blip r:embed="rId2"/>
          <a:stretch>
            <a:fillRect/>
          </a:stretch>
        </p:blipFill>
        <p:spPr>
          <a:xfrm>
            <a:off x="8491738" y="243681"/>
            <a:ext cx="3028950" cy="1514475"/>
          </a:xfrm>
          <a:prstGeom prst="rect">
            <a:avLst/>
          </a:prstGeom>
        </p:spPr>
      </p:pic>
    </p:spTree>
    <p:extLst>
      <p:ext uri="{BB962C8B-B14F-4D97-AF65-F5344CB8AC3E}">
        <p14:creationId xmlns:p14="http://schemas.microsoft.com/office/powerpoint/2010/main" val="171063961"/>
      </p:ext>
    </p:extLst>
  </p:cSld>
  <p:clrMapOvr>
    <a:masterClrMapping/>
  </p:clrMapOvr>
  <mc:AlternateContent xmlns:mc="http://schemas.openxmlformats.org/markup-compatibility/2006">
    <mc:Choice xmlns:p14="http://schemas.microsoft.com/office/powerpoint/2010/main" Requires="p14">
      <p:transition spd="slow" p14:dur="2000" advTm="59605"/>
    </mc:Choice>
    <mc:Fallback>
      <p:transition spd="slow" advTm="5960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397" y="1906073"/>
            <a:ext cx="10998558" cy="4270890"/>
          </a:xfrm>
        </p:spPr>
        <p:txBody>
          <a:bodyPr>
            <a:normAutofit/>
          </a:bodyPr>
          <a:lstStyle/>
          <a:p>
            <a:pPr algn="just"/>
            <a:r>
              <a:rPr lang="en-US" sz="2400" dirty="0"/>
              <a:t>M Health or mobile health refers to the practice of medicine and public health supported by mobile devices such as mobile phones, tablets, personal digital assistants and wireless infrastructure. It encompasses all applications of telecommunications and multimedia technologies for the delivery of healthcare and health information</a:t>
            </a:r>
            <a:r>
              <a:rPr lang="en-US" sz="2400" dirty="0" smtClean="0"/>
              <a:t>.</a:t>
            </a:r>
          </a:p>
          <a:p>
            <a:pPr algn="just"/>
            <a:endParaRPr lang="en-US" sz="2400" dirty="0"/>
          </a:p>
          <a:p>
            <a:pPr algn="just"/>
            <a:r>
              <a:rPr lang="en-US" sz="2400" b="1" u="sng" dirty="0"/>
              <a:t>health apps </a:t>
            </a:r>
            <a:r>
              <a:rPr lang="en-US" sz="2400" dirty="0"/>
              <a:t>can provide valuable information to users. However, it may be hard to determine the </a:t>
            </a:r>
            <a:r>
              <a:rPr lang="en-US" sz="2400" u="sng" dirty="0"/>
              <a:t>accuracy of the information </a:t>
            </a:r>
            <a:r>
              <a:rPr lang="en-US" sz="2400" dirty="0"/>
              <a:t>provided and may not be easy to share this data with the user’s doctor.</a:t>
            </a:r>
          </a:p>
          <a:p>
            <a:endParaRPr lang="en-US" sz="2400" dirty="0"/>
          </a:p>
        </p:txBody>
      </p:sp>
      <p:sp>
        <p:nvSpPr>
          <p:cNvPr id="4" name="Title 1"/>
          <p:cNvSpPr>
            <a:spLocks noGrp="1"/>
          </p:cNvSpPr>
          <p:nvPr>
            <p:ph type="title"/>
          </p:nvPr>
        </p:nvSpPr>
        <p:spPr>
          <a:xfrm>
            <a:off x="489397" y="365125"/>
            <a:ext cx="8029517" cy="1325563"/>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2800" b="1" cap="all" dirty="0"/>
              <a:t>WHAT IS THE DIFFERENCE </a:t>
            </a:r>
            <a:r>
              <a:rPr lang="en-US" sz="2800" b="1" cap="all" dirty="0" smtClean="0"/>
              <a:t>BETWEEN</a:t>
            </a:r>
            <a:br>
              <a:rPr lang="en-US" sz="2800" b="1" cap="all" dirty="0" smtClean="0"/>
            </a:br>
            <a:r>
              <a:rPr lang="en-US" sz="2800" b="1" cap="all" dirty="0" smtClean="0"/>
              <a:t> </a:t>
            </a:r>
            <a:r>
              <a:rPr lang="en-US" sz="2800" b="1" cap="all" dirty="0"/>
              <a:t>A HEALTH APP AND AN </a:t>
            </a:r>
            <a:r>
              <a:rPr lang="en-US" sz="2800" b="1" cap="all" dirty="0" smtClean="0"/>
              <a:t>M health?</a:t>
            </a:r>
            <a:r>
              <a:rPr lang="en-US" sz="2800" b="1" cap="all" dirty="0"/>
              <a:t/>
            </a:r>
            <a:br>
              <a:rPr lang="en-US" sz="2800" b="1" cap="all" dirty="0"/>
            </a:br>
            <a:endParaRPr lang="en-US" sz="2800" dirty="0"/>
          </a:p>
        </p:txBody>
      </p:sp>
      <p:pic>
        <p:nvPicPr>
          <p:cNvPr id="5" name="Picture 4"/>
          <p:cNvPicPr>
            <a:picLocks noChangeAspect="1"/>
          </p:cNvPicPr>
          <p:nvPr/>
        </p:nvPicPr>
        <p:blipFill>
          <a:blip r:embed="rId2"/>
          <a:stretch>
            <a:fillRect/>
          </a:stretch>
        </p:blipFill>
        <p:spPr>
          <a:xfrm>
            <a:off x="8518914" y="365125"/>
            <a:ext cx="2834886" cy="1298561"/>
          </a:xfrm>
          <a:prstGeom prst="rect">
            <a:avLst/>
          </a:prstGeom>
        </p:spPr>
      </p:pic>
    </p:spTree>
    <p:extLst>
      <p:ext uri="{BB962C8B-B14F-4D97-AF65-F5344CB8AC3E}">
        <p14:creationId xmlns:p14="http://schemas.microsoft.com/office/powerpoint/2010/main" val="1365273088"/>
      </p:ext>
    </p:extLst>
  </p:cSld>
  <p:clrMapOvr>
    <a:masterClrMapping/>
  </p:clrMapOvr>
  <mc:AlternateContent xmlns:mc="http://schemas.openxmlformats.org/markup-compatibility/2006">
    <mc:Choice xmlns:p14="http://schemas.microsoft.com/office/powerpoint/2010/main" Requires="p14">
      <p:transition spd="slow" p14:dur="2000" advTm="74749"/>
    </mc:Choice>
    <mc:Fallback>
      <p:transition spd="slow" advTm="7474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56823" y="2134718"/>
            <a:ext cx="10478036" cy="2578950"/>
          </a:xfrm>
        </p:spPr>
        <p:txBody>
          <a:bodyPr/>
          <a:lstStyle/>
          <a:p>
            <a:pPr algn="just"/>
            <a:r>
              <a:rPr lang="en-US" dirty="0"/>
              <a:t>when used in conjunction with health care–related software apps, they can also </a:t>
            </a:r>
            <a:r>
              <a:rPr lang="en-US" b="1" u="sng" dirty="0"/>
              <a:t>provide real-time feedback </a:t>
            </a:r>
            <a:r>
              <a:rPr lang="en-US" dirty="0"/>
              <a:t>needed to monitor treatment compliance or effect, and also serve as data collection tools</a:t>
            </a:r>
          </a:p>
          <a:p>
            <a:pPr algn="just"/>
            <a:endParaRPr lang="en-US" dirty="0"/>
          </a:p>
        </p:txBody>
      </p:sp>
    </p:spTree>
    <p:extLst>
      <p:ext uri="{BB962C8B-B14F-4D97-AF65-F5344CB8AC3E}">
        <p14:creationId xmlns:p14="http://schemas.microsoft.com/office/powerpoint/2010/main" val="1510323884"/>
      </p:ext>
    </p:extLst>
  </p:cSld>
  <p:clrMapOvr>
    <a:masterClrMapping/>
  </p:clrMapOvr>
  <mc:AlternateContent xmlns:mc="http://schemas.openxmlformats.org/markup-compatibility/2006">
    <mc:Choice xmlns:p14="http://schemas.microsoft.com/office/powerpoint/2010/main" Requires="p14">
      <p:transition spd="slow" p14:dur="2000" advTm="40424"/>
    </mc:Choice>
    <mc:Fallback>
      <p:transition spd="slow" advTm="4042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ctr"/>
            <a:r>
              <a:rPr lang="en-US" dirty="0"/>
              <a:t>Mobile application</a:t>
            </a:r>
            <a:endParaRPr lang="en-US" dirty="0"/>
          </a:p>
        </p:txBody>
      </p:sp>
      <p:sp>
        <p:nvSpPr>
          <p:cNvPr id="3" name="Content Placeholder 2"/>
          <p:cNvSpPr>
            <a:spLocks noGrp="1"/>
          </p:cNvSpPr>
          <p:nvPr>
            <p:ph idx="1"/>
          </p:nvPr>
        </p:nvSpPr>
        <p:spPr>
          <a:xfrm>
            <a:off x="838200" y="2382591"/>
            <a:ext cx="10515600" cy="3245477"/>
          </a:xfrm>
        </p:spPr>
        <p:txBody>
          <a:bodyPr/>
          <a:lstStyle/>
          <a:p>
            <a:pPr algn="just"/>
            <a:r>
              <a:rPr lang="en-US" dirty="0"/>
              <a:t>Mobile application is a new and fast developing Segment of the global Information and Communication Technology. Mobile application is easy, user friendly, inexpensive, downloadable and run able in most of the mobile phone including inexpensive and entry level phone. The mobile application has wide uses for its vast functioning area like calling, messaging, browsing, chatting, social network communication, audio, video, game etc.</a:t>
            </a:r>
            <a:endParaRPr lang="en-US" dirty="0"/>
          </a:p>
        </p:txBody>
      </p:sp>
    </p:spTree>
    <p:extLst>
      <p:ext uri="{BB962C8B-B14F-4D97-AF65-F5344CB8AC3E}">
        <p14:creationId xmlns:p14="http://schemas.microsoft.com/office/powerpoint/2010/main" val="669220501"/>
      </p:ext>
    </p:extLst>
  </p:cSld>
  <p:clrMapOvr>
    <a:masterClrMapping/>
  </p:clrMapOvr>
  <mc:AlternateContent xmlns:mc="http://schemas.openxmlformats.org/markup-compatibility/2006">
    <mc:Choice xmlns:p14="http://schemas.microsoft.com/office/powerpoint/2010/main" Requires="p14">
      <p:transition spd="slow" p14:dur="2000" advTm="39367"/>
    </mc:Choice>
    <mc:Fallback>
      <p:transition spd="slow" advTm="3936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39" y="2009104"/>
            <a:ext cx="11281893" cy="3515934"/>
          </a:xfrm>
        </p:spPr>
        <p:txBody>
          <a:bodyPr>
            <a:normAutofit lnSpcReduction="10000"/>
          </a:bodyPr>
          <a:lstStyle/>
          <a:p>
            <a:pPr algn="just"/>
            <a:r>
              <a:rPr lang="en-US" dirty="0"/>
              <a:t>Access to Health Care Services for Low Socioeconomic Populations GIS approaches have also been used in studies exploring lower socioeconomic population groups’ access to health care services</a:t>
            </a:r>
          </a:p>
          <a:p>
            <a:pPr marL="0" indent="0" algn="ctr">
              <a:buNone/>
            </a:pPr>
            <a:r>
              <a:rPr lang="en-US" sz="2400" dirty="0"/>
              <a:t>for example:</a:t>
            </a:r>
          </a:p>
          <a:p>
            <a:r>
              <a:rPr lang="en-US" sz="2400" dirty="0"/>
              <a:t> evaluating </a:t>
            </a:r>
            <a:r>
              <a:rPr lang="en-US" sz="2400" u="sng" dirty="0"/>
              <a:t>access to general health care facilities </a:t>
            </a:r>
            <a:r>
              <a:rPr lang="en-US" sz="2400" dirty="0"/>
              <a:t>in Buffalo, New York, USA, </a:t>
            </a:r>
            <a:r>
              <a:rPr lang="en-US" sz="1050" dirty="0"/>
              <a:t>(</a:t>
            </a:r>
            <a:r>
              <a:rPr lang="en-US" sz="1050" dirty="0" err="1"/>
              <a:t>Niewczyk</a:t>
            </a:r>
            <a:r>
              <a:rPr lang="en-US" sz="1050" dirty="0"/>
              <a:t> &amp; </a:t>
            </a:r>
            <a:r>
              <a:rPr lang="en-US" sz="1050" dirty="0" err="1"/>
              <a:t>Lwebuga-Mukasa</a:t>
            </a:r>
            <a:r>
              <a:rPr lang="en-US" sz="1050" dirty="0"/>
              <a:t>, 2006)</a:t>
            </a:r>
            <a:endParaRPr lang="fa-IR" sz="1050" dirty="0"/>
          </a:p>
          <a:p>
            <a:r>
              <a:rPr lang="en-US" sz="2400" dirty="0"/>
              <a:t>identifying the </a:t>
            </a:r>
            <a:r>
              <a:rPr lang="en-US" sz="2400" u="sng" dirty="0"/>
              <a:t>availability of prenatal clinic services </a:t>
            </a:r>
            <a:r>
              <a:rPr lang="en-US" sz="2400" dirty="0"/>
              <a:t>for low-income mothers </a:t>
            </a:r>
            <a:r>
              <a:rPr lang="en-US" sz="1050" dirty="0"/>
              <a:t>(</a:t>
            </a:r>
            <a:r>
              <a:rPr lang="en-US" sz="1050" dirty="0" err="1"/>
              <a:t>McLafferty</a:t>
            </a:r>
            <a:r>
              <a:rPr lang="en-US" sz="1050" dirty="0"/>
              <a:t> &amp; Grady, 2004)</a:t>
            </a:r>
            <a:endParaRPr lang="fa-IR" sz="1050" dirty="0"/>
          </a:p>
          <a:p>
            <a:r>
              <a:rPr lang="en-US" sz="2400" dirty="0"/>
              <a:t>methods for using a GIS to explore and visualize distances that </a:t>
            </a:r>
            <a:r>
              <a:rPr lang="en-US" sz="2400" u="sng" dirty="0"/>
              <a:t>working poor families </a:t>
            </a:r>
            <a:r>
              <a:rPr lang="en-US" sz="2400" dirty="0"/>
              <a:t>(that have children with disabilities) have to travel to services are described. </a:t>
            </a:r>
          </a:p>
          <a:p>
            <a:endParaRPr lang="en-US" dirty="0"/>
          </a:p>
        </p:txBody>
      </p:sp>
      <p:sp>
        <p:nvSpPr>
          <p:cNvPr id="4" name="Title 1"/>
          <p:cNvSpPr>
            <a:spLocks noGrp="1"/>
          </p:cNvSpPr>
          <p:nvPr>
            <p:ph type="title"/>
          </p:nvPr>
        </p:nvSpPr>
        <p:spPr>
          <a:solidFill>
            <a:srgbClr val="FFFF00"/>
          </a:solidFill>
        </p:spPr>
        <p:txBody>
          <a:bodyPr>
            <a:normAutofit/>
          </a:bodyPr>
          <a:lstStyle/>
          <a:p>
            <a:pPr algn="ctr"/>
            <a:r>
              <a:rPr lang="en-US" dirty="0"/>
              <a:t>Health Care Services for Low Socioeconomic Populations</a:t>
            </a:r>
          </a:p>
        </p:txBody>
      </p:sp>
    </p:spTree>
    <p:extLst>
      <p:ext uri="{BB962C8B-B14F-4D97-AF65-F5344CB8AC3E}">
        <p14:creationId xmlns:p14="http://schemas.microsoft.com/office/powerpoint/2010/main" val="3500343881"/>
      </p:ext>
    </p:extLst>
  </p:cSld>
  <p:clrMapOvr>
    <a:masterClrMapping/>
  </p:clrMapOvr>
  <mc:AlternateContent xmlns:mc="http://schemas.openxmlformats.org/markup-compatibility/2006">
    <mc:Choice xmlns:p14="http://schemas.microsoft.com/office/powerpoint/2010/main" Requires="p14">
      <p:transition spd="slow" p14:dur="2000" advTm="40233"/>
    </mc:Choice>
    <mc:Fallback>
      <p:transition spd="slow" advTm="4023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t>GIS mapping is an </a:t>
            </a:r>
            <a:r>
              <a:rPr lang="en-US" u="sng" dirty="0"/>
              <a:t>effective public health tool </a:t>
            </a:r>
            <a:r>
              <a:rPr lang="en-US" dirty="0"/>
              <a:t>for helping to prevent the spread of diseases, facilitating the development of interventions, evaluating health outcomes, appraising population risks, and for summarizing and displaying health indicators.</a:t>
            </a:r>
            <a:endParaRPr lang="fa-IR" dirty="0"/>
          </a:p>
          <a:p>
            <a:pPr algn="just"/>
            <a:r>
              <a:rPr lang="en-US" dirty="0" smtClean="0"/>
              <a:t>Opportunities </a:t>
            </a:r>
            <a:r>
              <a:rPr lang="en-US" dirty="0"/>
              <a:t>for collaboration between</a:t>
            </a:r>
            <a:r>
              <a:rPr lang="fa-IR" dirty="0"/>
              <a:t> </a:t>
            </a:r>
            <a:r>
              <a:rPr lang="en-US" dirty="0"/>
              <a:t>disciplines such as geography and health should be maximized for the mutual benefit of researchers,</a:t>
            </a:r>
            <a:r>
              <a:rPr lang="fa-IR" dirty="0"/>
              <a:t> </a:t>
            </a:r>
            <a:r>
              <a:rPr lang="en-US" dirty="0"/>
              <a:t>practitioners, decision makers, and communities.</a:t>
            </a:r>
          </a:p>
          <a:p>
            <a:pPr algn="just"/>
            <a:endParaRPr lang="en-US" dirty="0"/>
          </a:p>
        </p:txBody>
      </p:sp>
      <p:sp>
        <p:nvSpPr>
          <p:cNvPr id="4"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dirty="0"/>
              <a:t>In summary</a:t>
            </a:r>
          </a:p>
        </p:txBody>
      </p:sp>
    </p:spTree>
    <p:extLst>
      <p:ext uri="{BB962C8B-B14F-4D97-AF65-F5344CB8AC3E}">
        <p14:creationId xmlns:p14="http://schemas.microsoft.com/office/powerpoint/2010/main" val="65912240"/>
      </p:ext>
    </p:extLst>
  </p:cSld>
  <p:clrMapOvr>
    <a:masterClrMapping/>
  </p:clrMapOvr>
  <mc:AlternateContent xmlns:mc="http://schemas.openxmlformats.org/markup-compatibility/2006">
    <mc:Choice xmlns:p14="http://schemas.microsoft.com/office/powerpoint/2010/main" Requires="p14">
      <p:transition spd="slow" p14:dur="2000" advTm="56266"/>
    </mc:Choice>
    <mc:Fallback>
      <p:transition spd="slow" advTm="5626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Thank you for attention</a:t>
            </a:r>
          </a:p>
          <a:p>
            <a:pPr algn="ctr"/>
            <a:endParaRPr lang="en-US" dirty="0"/>
          </a:p>
          <a:p>
            <a:pPr algn="ctr"/>
            <a:endParaRPr lang="en-US" dirty="0" smtClean="0"/>
          </a:p>
          <a:p>
            <a:pPr algn="ctr"/>
            <a:r>
              <a:rPr lang="en-US" dirty="0" smtClean="0"/>
              <a:t>Any question?</a:t>
            </a:r>
          </a:p>
          <a:p>
            <a:pPr algn="ctr"/>
            <a:endParaRPr lang="en-US" dirty="0"/>
          </a:p>
        </p:txBody>
      </p:sp>
    </p:spTree>
    <p:extLst>
      <p:ext uri="{BB962C8B-B14F-4D97-AF65-F5344CB8AC3E}">
        <p14:creationId xmlns:p14="http://schemas.microsoft.com/office/powerpoint/2010/main" val="763685005"/>
      </p:ext>
    </p:extLst>
  </p:cSld>
  <p:clrMapOvr>
    <a:masterClrMapping/>
  </p:clrMapOvr>
  <mc:AlternateContent xmlns:mc="http://schemas.openxmlformats.org/markup-compatibility/2006">
    <mc:Choice xmlns:p14="http://schemas.microsoft.com/office/powerpoint/2010/main" Requires="p14">
      <p:transition spd="slow" p14:dur="2000" advTm="8238"/>
    </mc:Choice>
    <mc:Fallback>
      <p:transition spd="slow" advTm="823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23538" y="214019"/>
            <a:ext cx="3880133" cy="2257070"/>
          </a:xfrm>
          <a:prstGeom prst="rect">
            <a:avLst/>
          </a:prstGeom>
        </p:spPr>
      </p:pic>
      <p:sp>
        <p:nvSpPr>
          <p:cNvPr id="2" name="Title 1"/>
          <p:cNvSpPr>
            <a:spLocks noGrp="1"/>
          </p:cNvSpPr>
          <p:nvPr>
            <p:ph type="title"/>
          </p:nvPr>
        </p:nvSpPr>
        <p:spPr/>
        <p:txBody>
          <a:bodyPr/>
          <a:lstStyle/>
          <a:p>
            <a:endParaRPr lang="en-US" dirty="0"/>
          </a:p>
        </p:txBody>
      </p:sp>
      <p:sp>
        <p:nvSpPr>
          <p:cNvPr id="4" name="Content Placeholder 2"/>
          <p:cNvSpPr>
            <a:spLocks noGrp="1"/>
          </p:cNvSpPr>
          <p:nvPr>
            <p:ph idx="1"/>
          </p:nvPr>
        </p:nvSpPr>
        <p:spPr>
          <a:xfrm>
            <a:off x="1018504" y="2955390"/>
            <a:ext cx="10515600" cy="3498157"/>
          </a:xfrm>
        </p:spPr>
        <p:txBody>
          <a:bodyPr>
            <a:normAutofit/>
          </a:bodyPr>
          <a:lstStyle/>
          <a:p>
            <a:pPr algn="just"/>
            <a:r>
              <a:rPr lang="en-US" sz="2800" b="1" dirty="0"/>
              <a:t>Population ageing </a:t>
            </a:r>
            <a:r>
              <a:rPr lang="en-US" sz="2800" b="1" dirty="0" smtClean="0"/>
              <a:t>has implications </a:t>
            </a:r>
            <a:r>
              <a:rPr lang="en-US" sz="2800" b="1" dirty="0"/>
              <a:t>for the health of the population and the number of people requiring extended </a:t>
            </a:r>
            <a:r>
              <a:rPr lang="en-US" sz="2800" b="1" dirty="0" smtClean="0"/>
              <a:t>care due </a:t>
            </a:r>
            <a:r>
              <a:rPr lang="en-US" sz="2800" b="1" dirty="0"/>
              <a:t>to disability or functional limitation is likely to increase in all countries and has </a:t>
            </a:r>
            <a:r>
              <a:rPr lang="en-US" sz="2800" b="1" dirty="0" smtClean="0"/>
              <a:t>important implications </a:t>
            </a:r>
            <a:r>
              <a:rPr lang="en-US" sz="2800" b="1" dirty="0"/>
              <a:t>for sustainable </a:t>
            </a:r>
            <a:r>
              <a:rPr lang="en-US" sz="2800" b="1" dirty="0" smtClean="0"/>
              <a:t>development</a:t>
            </a:r>
            <a:endParaRPr lang="en-US" sz="2800" b="1" dirty="0"/>
          </a:p>
        </p:txBody>
      </p:sp>
    </p:spTree>
    <p:extLst>
      <p:ext uri="{BB962C8B-B14F-4D97-AF65-F5344CB8AC3E}">
        <p14:creationId xmlns:p14="http://schemas.microsoft.com/office/powerpoint/2010/main" val="1267925573"/>
      </p:ext>
    </p:extLst>
  </p:cSld>
  <p:clrMapOvr>
    <a:masterClrMapping/>
  </p:clrMapOvr>
  <mc:AlternateContent xmlns:mc="http://schemas.openxmlformats.org/markup-compatibility/2006">
    <mc:Choice xmlns:p14="http://schemas.microsoft.com/office/powerpoint/2010/main" Requires="p14">
      <p:transition spd="slow" p14:dur="2000" advTm="31197"/>
    </mc:Choice>
    <mc:Fallback>
      <p:transition spd="slow" advTm="3119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3652" y="2237749"/>
            <a:ext cx="10997485" cy="2978195"/>
          </a:xfrm>
        </p:spPr>
        <p:txBody>
          <a:bodyPr/>
          <a:lstStyle/>
          <a:p>
            <a:pPr algn="just"/>
            <a:r>
              <a:rPr lang="en-US" b="1" dirty="0"/>
              <a:t>Health systems need to be transformed so that they can ensure affordable access to evidence-based medical interventions that respond to the needs of older people and can help prevent care dependency later in life.</a:t>
            </a:r>
          </a:p>
          <a:p>
            <a:pPr algn="just"/>
            <a:endParaRPr lang="en-US" dirty="0"/>
          </a:p>
        </p:txBody>
      </p:sp>
    </p:spTree>
    <p:extLst>
      <p:ext uri="{BB962C8B-B14F-4D97-AF65-F5344CB8AC3E}">
        <p14:creationId xmlns:p14="http://schemas.microsoft.com/office/powerpoint/2010/main" val="1332364072"/>
      </p:ext>
    </p:extLst>
  </p:cSld>
  <p:clrMapOvr>
    <a:masterClrMapping/>
  </p:clrMapOvr>
  <mc:AlternateContent xmlns:mc="http://schemas.openxmlformats.org/markup-compatibility/2006">
    <mc:Choice xmlns:p14="http://schemas.microsoft.com/office/powerpoint/2010/main" Requires="p14">
      <p:transition spd="slow" p14:dur="2000" advTm="28183"/>
    </mc:Choice>
    <mc:Fallback>
      <p:transition spd="slow" advTm="2818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0238" y="2173355"/>
            <a:ext cx="10851524" cy="3441834"/>
          </a:xfrm>
        </p:spPr>
        <p:txBody>
          <a:bodyPr/>
          <a:lstStyle/>
          <a:p>
            <a:r>
              <a:rPr lang="en-US" b="1" dirty="0"/>
              <a:t>Developing evidence-based interventions for these older people is a public health priority.</a:t>
            </a:r>
          </a:p>
          <a:p>
            <a:r>
              <a:rPr lang="en-US" b="1" dirty="0"/>
              <a:t>Precision recruitment methodologies are needed to improve the efficiency of this process.</a:t>
            </a:r>
          </a:p>
          <a:p>
            <a:r>
              <a:rPr lang="en-US" b="1" dirty="0"/>
              <a:t> Geographic Information Systems (GIS) offer the potential to determine location trends of an older adult population.</a:t>
            </a:r>
          </a:p>
          <a:p>
            <a:pPr marL="0" indent="0">
              <a:buNone/>
            </a:pPr>
            <a:endParaRPr lang="en-US" b="1" dirty="0"/>
          </a:p>
        </p:txBody>
      </p:sp>
    </p:spTree>
    <p:extLst>
      <p:ext uri="{BB962C8B-B14F-4D97-AF65-F5344CB8AC3E}">
        <p14:creationId xmlns:p14="http://schemas.microsoft.com/office/powerpoint/2010/main" val="1584291247"/>
      </p:ext>
    </p:extLst>
  </p:cSld>
  <p:clrMapOvr>
    <a:masterClrMapping/>
  </p:clrMapOvr>
  <mc:AlternateContent xmlns:mc="http://schemas.openxmlformats.org/markup-compatibility/2006">
    <mc:Choice xmlns:p14="http://schemas.microsoft.com/office/powerpoint/2010/main" Requires="p14">
      <p:transition spd="slow" p14:dur="2000" advTm="36331"/>
    </mc:Choice>
    <mc:Fallback>
      <p:transition spd="slow" advTm="3633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5017" y="2353659"/>
            <a:ext cx="10515600" cy="2952437"/>
          </a:xfrm>
        </p:spPr>
        <p:txBody>
          <a:bodyPr>
            <a:normAutofit/>
          </a:bodyPr>
          <a:lstStyle/>
          <a:p>
            <a:pPr algn="just"/>
            <a:r>
              <a:rPr lang="en-US" sz="3200" b="1" dirty="0"/>
              <a:t>One potential approach for exploring the role of context in health promotion and public health research is to incorporate a Geographic Information System (GIS)</a:t>
            </a:r>
            <a:r>
              <a:rPr lang="fa-IR" sz="3200" b="1" dirty="0"/>
              <a:t> </a:t>
            </a:r>
            <a:r>
              <a:rPr lang="en-US" sz="3200" b="1" dirty="0"/>
              <a:t>when examining </a:t>
            </a:r>
            <a:r>
              <a:rPr lang="en-US" sz="3200" b="1" u="sng" dirty="0"/>
              <a:t>health questions</a:t>
            </a:r>
          </a:p>
          <a:p>
            <a:pPr algn="just"/>
            <a:endParaRPr lang="en-US" sz="3200" dirty="0"/>
          </a:p>
        </p:txBody>
      </p:sp>
    </p:spTree>
    <p:extLst>
      <p:ext uri="{BB962C8B-B14F-4D97-AF65-F5344CB8AC3E}">
        <p14:creationId xmlns:p14="http://schemas.microsoft.com/office/powerpoint/2010/main" val="3026657193"/>
      </p:ext>
    </p:extLst>
  </p:cSld>
  <p:clrMapOvr>
    <a:masterClrMapping/>
  </p:clrMapOvr>
  <mc:AlternateContent xmlns:mc="http://schemas.openxmlformats.org/markup-compatibility/2006">
    <mc:Choice xmlns:p14="http://schemas.microsoft.com/office/powerpoint/2010/main" Requires="p14">
      <p:transition spd="slow" p14:dur="2000" advTm="23183"/>
    </mc:Choice>
    <mc:Fallback>
      <p:transition spd="slow" advTm="2318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defTabSz="457200">
              <a:lnSpc>
                <a:spcPct val="100000"/>
              </a:lnSpc>
              <a:spcBef>
                <a:spcPct val="20000"/>
              </a:spcBef>
              <a:spcAft>
                <a:spcPts val="600"/>
              </a:spcAft>
              <a:buClr>
                <a:srgbClr val="83992A"/>
              </a:buClr>
              <a:buSzPct val="115000"/>
              <a:buNone/>
            </a:pPr>
            <a:r>
              <a:rPr lang="en-US" sz="2000" dirty="0">
                <a:solidFill>
                  <a:prstClr val="black">
                    <a:lumMod val="85000"/>
                    <a:lumOff val="15000"/>
                  </a:prstClr>
                </a:solidFill>
                <a:latin typeface="Times New Roman" panose="02020603050405020304" pitchFamily="18" charset="0"/>
                <a:cs typeface="Times New Roman" panose="02020603050405020304" pitchFamily="18" charset="0"/>
              </a:rPr>
              <a:t>A computer-based system used for the integration and analysis of spatial data, which has the ability to generate extensive relational databases</a:t>
            </a:r>
          </a:p>
          <a:p>
            <a:pPr marL="0" lvl="0" indent="0" algn="just" defTabSz="457200">
              <a:lnSpc>
                <a:spcPct val="100000"/>
              </a:lnSpc>
              <a:spcBef>
                <a:spcPct val="20000"/>
              </a:spcBef>
              <a:spcAft>
                <a:spcPts val="600"/>
              </a:spcAft>
              <a:buClr>
                <a:srgbClr val="83992A"/>
              </a:buClr>
              <a:buSzPct val="115000"/>
              <a:buNone/>
            </a:pPr>
            <a:r>
              <a:rPr lang="en-US" sz="2000" dirty="0">
                <a:solidFill>
                  <a:prstClr val="black">
                    <a:lumMod val="85000"/>
                    <a:lumOff val="15000"/>
                  </a:prstClr>
                </a:solidFill>
                <a:latin typeface="Times New Roman" panose="02020603050405020304" pitchFamily="18" charset="0"/>
                <a:cs typeface="Times New Roman" panose="02020603050405020304" pitchFamily="18" charset="0"/>
              </a:rPr>
              <a:t> A GIS can be defined as a organized collection of five key components:</a:t>
            </a:r>
          </a:p>
          <a:p>
            <a:pPr marL="0" lvl="0" indent="0" algn="just" defTabSz="457200">
              <a:lnSpc>
                <a:spcPct val="100000"/>
              </a:lnSpc>
              <a:spcBef>
                <a:spcPct val="20000"/>
              </a:spcBef>
              <a:spcAft>
                <a:spcPts val="600"/>
              </a:spcAft>
              <a:buClr>
                <a:srgbClr val="83992A"/>
              </a:buClr>
              <a:buSzPct val="115000"/>
              <a:buNone/>
            </a:pPr>
            <a:r>
              <a:rPr lang="en-US" sz="2000" dirty="0">
                <a:solidFill>
                  <a:prstClr val="black">
                    <a:lumMod val="85000"/>
                    <a:lumOff val="15000"/>
                  </a:prstClr>
                </a:solidFill>
                <a:latin typeface="Times New Roman" panose="02020603050405020304" pitchFamily="18" charset="0"/>
                <a:cs typeface="Times New Roman" panose="02020603050405020304" pitchFamily="18" charset="0"/>
              </a:rPr>
              <a:t> </a:t>
            </a:r>
            <a:r>
              <a:rPr lang="en-US" sz="2000" dirty="0" err="1">
                <a:solidFill>
                  <a:prstClr val="black">
                    <a:lumMod val="85000"/>
                    <a:lumOff val="15000"/>
                  </a:prstClr>
                </a:solidFill>
                <a:latin typeface="Times New Roman" panose="02020603050405020304" pitchFamily="18" charset="0"/>
                <a:cs typeface="Times New Roman" panose="02020603050405020304" pitchFamily="18" charset="0"/>
              </a:rPr>
              <a:t>i</a:t>
            </a:r>
            <a:r>
              <a:rPr lang="en-US" sz="2000" dirty="0">
                <a:solidFill>
                  <a:prstClr val="black">
                    <a:lumMod val="85000"/>
                    <a:lumOff val="15000"/>
                  </a:prstClr>
                </a:solidFill>
                <a:latin typeface="Times New Roman" panose="02020603050405020304" pitchFamily="18" charset="0"/>
                <a:cs typeface="Times New Roman" panose="02020603050405020304" pitchFamily="18" charset="0"/>
              </a:rPr>
              <a:t>) computer hardware</a:t>
            </a:r>
          </a:p>
          <a:p>
            <a:pPr marL="0" lvl="0" indent="0" algn="just" defTabSz="457200">
              <a:lnSpc>
                <a:spcPct val="100000"/>
              </a:lnSpc>
              <a:spcBef>
                <a:spcPct val="20000"/>
              </a:spcBef>
              <a:spcAft>
                <a:spcPts val="600"/>
              </a:spcAft>
              <a:buClr>
                <a:srgbClr val="83992A"/>
              </a:buClr>
              <a:buSzPct val="115000"/>
              <a:buNone/>
            </a:pPr>
            <a:r>
              <a:rPr lang="en-US" sz="2000" dirty="0">
                <a:solidFill>
                  <a:prstClr val="black">
                    <a:lumMod val="85000"/>
                    <a:lumOff val="15000"/>
                  </a:prstClr>
                </a:solidFill>
                <a:latin typeface="Times New Roman" panose="02020603050405020304" pitchFamily="18" charset="0"/>
                <a:cs typeface="Times New Roman" panose="02020603050405020304" pitchFamily="18" charset="0"/>
              </a:rPr>
              <a:t> ii) computer software</a:t>
            </a:r>
          </a:p>
          <a:p>
            <a:pPr marL="0" lvl="0" indent="0" algn="just" defTabSz="457200">
              <a:lnSpc>
                <a:spcPct val="100000"/>
              </a:lnSpc>
              <a:spcBef>
                <a:spcPct val="20000"/>
              </a:spcBef>
              <a:spcAft>
                <a:spcPts val="600"/>
              </a:spcAft>
              <a:buClr>
                <a:srgbClr val="83992A"/>
              </a:buClr>
              <a:buSzPct val="115000"/>
              <a:buNone/>
            </a:pPr>
            <a:r>
              <a:rPr lang="en-US" sz="2000" dirty="0">
                <a:solidFill>
                  <a:prstClr val="black">
                    <a:lumMod val="85000"/>
                    <a:lumOff val="15000"/>
                  </a:prstClr>
                </a:solidFill>
                <a:latin typeface="Times New Roman" panose="02020603050405020304" pitchFamily="18" charset="0"/>
                <a:cs typeface="Times New Roman" panose="02020603050405020304" pitchFamily="18" charset="0"/>
              </a:rPr>
              <a:t> iii) geographic (cartographic ) and attribute (other variables)</a:t>
            </a:r>
          </a:p>
          <a:p>
            <a:pPr marL="0" lvl="0" indent="0" algn="just" defTabSz="457200">
              <a:lnSpc>
                <a:spcPct val="100000"/>
              </a:lnSpc>
              <a:spcBef>
                <a:spcPct val="20000"/>
              </a:spcBef>
              <a:spcAft>
                <a:spcPts val="600"/>
              </a:spcAft>
              <a:buClr>
                <a:srgbClr val="83992A"/>
              </a:buClr>
              <a:buSzPct val="115000"/>
              <a:buNone/>
            </a:pPr>
            <a:r>
              <a:rPr lang="en-US" sz="2000" dirty="0">
                <a:solidFill>
                  <a:prstClr val="black">
                    <a:lumMod val="85000"/>
                    <a:lumOff val="15000"/>
                  </a:prstClr>
                </a:solidFill>
                <a:latin typeface="Times New Roman" panose="02020603050405020304" pitchFamily="18" charset="0"/>
                <a:cs typeface="Times New Roman" panose="02020603050405020304" pitchFamily="18" charset="0"/>
              </a:rPr>
              <a:t>iv) GIS-trained personnel</a:t>
            </a:r>
          </a:p>
          <a:p>
            <a:pPr marL="0" lvl="0" indent="0" algn="just" defTabSz="457200">
              <a:lnSpc>
                <a:spcPct val="100000"/>
              </a:lnSpc>
              <a:spcBef>
                <a:spcPct val="20000"/>
              </a:spcBef>
              <a:spcAft>
                <a:spcPts val="600"/>
              </a:spcAft>
              <a:buClr>
                <a:srgbClr val="83992A"/>
              </a:buClr>
              <a:buSzPct val="115000"/>
              <a:buNone/>
            </a:pPr>
            <a:r>
              <a:rPr lang="en-US" sz="2000" dirty="0">
                <a:solidFill>
                  <a:prstClr val="black">
                    <a:lumMod val="85000"/>
                    <a:lumOff val="15000"/>
                  </a:prstClr>
                </a:solidFill>
                <a:latin typeface="Times New Roman" panose="02020603050405020304" pitchFamily="18" charset="0"/>
                <a:cs typeface="Times New Roman" panose="02020603050405020304" pitchFamily="18" charset="0"/>
              </a:rPr>
              <a:t> v) statistical techniques and methods for data modeling and analysis </a:t>
            </a:r>
          </a:p>
          <a:p>
            <a:pPr marL="0" lvl="0" indent="0" algn="ctr" defTabSz="457200">
              <a:lnSpc>
                <a:spcPct val="100000"/>
              </a:lnSpc>
              <a:spcBef>
                <a:spcPct val="20000"/>
              </a:spcBef>
              <a:spcAft>
                <a:spcPts val="600"/>
              </a:spcAft>
              <a:buClr>
                <a:srgbClr val="83992A"/>
              </a:buClr>
              <a:buSzPct val="115000"/>
              <a:buNone/>
            </a:pPr>
            <a:r>
              <a:rPr lang="en-US" sz="1200" dirty="0">
                <a:solidFill>
                  <a:prstClr val="black">
                    <a:lumMod val="85000"/>
                    <a:lumOff val="15000"/>
                  </a:prstClr>
                </a:solidFill>
                <a:latin typeface="Times New Roman" panose="02020603050405020304" pitchFamily="18" charset="0"/>
                <a:cs typeface="Times New Roman" panose="02020603050405020304" pitchFamily="18" charset="0"/>
              </a:rPr>
              <a:t>(Chung, Yang, &amp; Bell, 2004; </a:t>
            </a:r>
            <a:r>
              <a:rPr lang="en-US" sz="1200" dirty="0" err="1">
                <a:solidFill>
                  <a:prstClr val="black">
                    <a:lumMod val="85000"/>
                    <a:lumOff val="15000"/>
                  </a:prstClr>
                </a:solidFill>
                <a:latin typeface="Times New Roman" panose="02020603050405020304" pitchFamily="18" charset="0"/>
                <a:cs typeface="Times New Roman" panose="02020603050405020304" pitchFamily="18" charset="0"/>
              </a:rPr>
              <a:t>Cromley</a:t>
            </a:r>
            <a:r>
              <a:rPr lang="en-US" sz="1200" dirty="0">
                <a:solidFill>
                  <a:prstClr val="black">
                    <a:lumMod val="85000"/>
                    <a:lumOff val="15000"/>
                  </a:prstClr>
                </a:solidFill>
                <a:latin typeface="Times New Roman" panose="02020603050405020304" pitchFamily="18" charset="0"/>
                <a:cs typeface="Times New Roman" panose="02020603050405020304" pitchFamily="18" charset="0"/>
              </a:rPr>
              <a:t> &amp; </a:t>
            </a:r>
            <a:r>
              <a:rPr lang="en-US" sz="1200" dirty="0" err="1">
                <a:solidFill>
                  <a:prstClr val="black">
                    <a:lumMod val="85000"/>
                    <a:lumOff val="15000"/>
                  </a:prstClr>
                </a:solidFill>
                <a:latin typeface="Times New Roman" panose="02020603050405020304" pitchFamily="18" charset="0"/>
                <a:cs typeface="Times New Roman" panose="02020603050405020304" pitchFamily="18" charset="0"/>
              </a:rPr>
              <a:t>McLafferty</a:t>
            </a:r>
            <a:r>
              <a:rPr lang="en-US" sz="1200" dirty="0">
                <a:solidFill>
                  <a:prstClr val="black">
                    <a:lumMod val="85000"/>
                    <a:lumOff val="15000"/>
                  </a:prstClr>
                </a:solidFill>
                <a:latin typeface="Times New Roman" panose="02020603050405020304" pitchFamily="18" charset="0"/>
                <a:cs typeface="Times New Roman" panose="02020603050405020304" pitchFamily="18" charset="0"/>
              </a:rPr>
              <a:t>, 2002; T. B. Richards, </a:t>
            </a:r>
            <a:r>
              <a:rPr lang="en-US" sz="1200" dirty="0" err="1">
                <a:solidFill>
                  <a:prstClr val="black">
                    <a:lumMod val="85000"/>
                    <a:lumOff val="15000"/>
                  </a:prstClr>
                </a:solidFill>
                <a:latin typeface="Times New Roman" panose="02020603050405020304" pitchFamily="18" charset="0"/>
                <a:cs typeface="Times New Roman" panose="02020603050405020304" pitchFamily="18" charset="0"/>
              </a:rPr>
              <a:t>Croner</a:t>
            </a:r>
            <a:r>
              <a:rPr lang="en-US" sz="1200" dirty="0">
                <a:solidFill>
                  <a:prstClr val="black">
                    <a:lumMod val="85000"/>
                    <a:lumOff val="15000"/>
                  </a:prstClr>
                </a:solidFill>
                <a:latin typeface="Times New Roman" panose="02020603050405020304" pitchFamily="18" charset="0"/>
                <a:cs typeface="Times New Roman" panose="02020603050405020304" pitchFamily="18" charset="0"/>
              </a:rPr>
              <a:t>, &amp; </a:t>
            </a:r>
            <a:r>
              <a:rPr lang="en-US" sz="1200" dirty="0" err="1">
                <a:solidFill>
                  <a:prstClr val="black">
                    <a:lumMod val="85000"/>
                    <a:lumOff val="15000"/>
                  </a:prstClr>
                </a:solidFill>
                <a:latin typeface="Times New Roman" panose="02020603050405020304" pitchFamily="18" charset="0"/>
                <a:cs typeface="Times New Roman" panose="02020603050405020304" pitchFamily="18" charset="0"/>
              </a:rPr>
              <a:t>Novick</a:t>
            </a:r>
            <a:r>
              <a:rPr lang="en-US" sz="1200" dirty="0">
                <a:solidFill>
                  <a:prstClr val="black">
                    <a:lumMod val="85000"/>
                    <a:lumOff val="15000"/>
                  </a:prstClr>
                </a:solidFill>
                <a:latin typeface="Times New Roman" panose="02020603050405020304" pitchFamily="18" charset="0"/>
                <a:cs typeface="Times New Roman" panose="02020603050405020304" pitchFamily="18" charset="0"/>
              </a:rPr>
              <a:t>, 1999b, 1999c; G. I. Thrall, 1999)</a:t>
            </a:r>
          </a:p>
          <a:p>
            <a:endParaRPr lang="en-US" dirty="0"/>
          </a:p>
        </p:txBody>
      </p:sp>
      <p:pic>
        <p:nvPicPr>
          <p:cNvPr id="4" name="Picture 3"/>
          <p:cNvPicPr>
            <a:picLocks noChangeAspect="1"/>
          </p:cNvPicPr>
          <p:nvPr/>
        </p:nvPicPr>
        <p:blipFill>
          <a:blip r:embed="rId2"/>
          <a:stretch>
            <a:fillRect/>
          </a:stretch>
        </p:blipFill>
        <p:spPr>
          <a:xfrm>
            <a:off x="8185162" y="106369"/>
            <a:ext cx="3168638" cy="1584319"/>
          </a:xfrm>
          <a:prstGeom prst="rect">
            <a:avLst/>
          </a:prstGeom>
        </p:spPr>
      </p:pic>
      <p:sp>
        <p:nvSpPr>
          <p:cNvPr id="5" name="Title 1"/>
          <p:cNvSpPr>
            <a:spLocks noGrp="1"/>
          </p:cNvSpPr>
          <p:nvPr>
            <p:ph type="title"/>
          </p:nvPr>
        </p:nvSpPr>
        <p:spPr>
          <a:xfrm>
            <a:off x="605307" y="235746"/>
            <a:ext cx="7469747" cy="1361234"/>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smtClean="0"/>
              <a:t>GIS(</a:t>
            </a:r>
            <a:r>
              <a:rPr lang="en-US" sz="3200" dirty="0">
                <a:latin typeface="Times New Roman" panose="02020603050405020304" pitchFamily="18" charset="0"/>
                <a:cs typeface="Times New Roman" panose="02020603050405020304" pitchFamily="18" charset="0"/>
              </a:rPr>
              <a:t>Geographic Information Systems</a:t>
            </a:r>
            <a:r>
              <a:rPr lang="en-US" sz="3200" dirty="0" smtClean="0"/>
              <a:t>)</a:t>
            </a:r>
            <a:endParaRPr lang="en-US" sz="3200" dirty="0"/>
          </a:p>
        </p:txBody>
      </p:sp>
    </p:spTree>
    <p:extLst>
      <p:ext uri="{BB962C8B-B14F-4D97-AF65-F5344CB8AC3E}">
        <p14:creationId xmlns:p14="http://schemas.microsoft.com/office/powerpoint/2010/main" val="3591458428"/>
      </p:ext>
    </p:extLst>
  </p:cSld>
  <p:clrMapOvr>
    <a:masterClrMapping/>
  </p:clrMapOvr>
  <mc:AlternateContent xmlns:mc="http://schemas.openxmlformats.org/markup-compatibility/2006">
    <mc:Choice xmlns:p14="http://schemas.microsoft.com/office/powerpoint/2010/main" Requires="p14">
      <p:transition spd="slow" p14:dur="2000" advTm="26063"/>
    </mc:Choice>
    <mc:Fallback>
      <p:transition spd="slow" advTm="2606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27902"/>
            <a:ext cx="10040155" cy="2978195"/>
          </a:xfrm>
        </p:spPr>
        <p:txBody>
          <a:bodyPr/>
          <a:lstStyle/>
          <a:p>
            <a:pPr algn="just"/>
            <a:r>
              <a:rPr lang="en-US" dirty="0">
                <a:latin typeface="Times New Roman" panose="02020603050405020304" pitchFamily="18" charset="0"/>
                <a:cs typeface="Times New Roman" panose="02020603050405020304" pitchFamily="18" charset="0"/>
              </a:rPr>
              <a:t>In this way, a GIS can be used to integrate spatial data, or data that are characterized by location, and related qualitative or quantitative information (e.g., social, economic, health, environmental conditions), which are listed as ‘attributes’ of the spatial location</a:t>
            </a:r>
          </a:p>
          <a:p>
            <a:endParaRPr lang="en-US" dirty="0"/>
          </a:p>
        </p:txBody>
      </p:sp>
      <p:sp>
        <p:nvSpPr>
          <p:cNvPr id="5" name="Title 1"/>
          <p:cNvSpPr>
            <a:spLocks noGrp="1"/>
          </p:cNvSpPr>
          <p:nvPr>
            <p:ph type="title"/>
          </p:nvPr>
        </p:nvSpPr>
        <p:spPr>
          <a:xfrm>
            <a:off x="838200" y="365125"/>
            <a:ext cx="6966397" cy="1325563"/>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dirty="0" smtClean="0"/>
              <a:t>GIS(</a:t>
            </a:r>
            <a:r>
              <a:rPr lang="en-US" sz="3200" dirty="0">
                <a:latin typeface="Times New Roman" panose="02020603050405020304" pitchFamily="18" charset="0"/>
                <a:cs typeface="Times New Roman" panose="02020603050405020304" pitchFamily="18" charset="0"/>
              </a:rPr>
              <a:t>Geographic Information Systems</a:t>
            </a:r>
            <a:r>
              <a:rPr lang="en-US" sz="3200" dirty="0" smtClean="0"/>
              <a:t>)</a:t>
            </a:r>
            <a:endParaRPr lang="en-US" sz="3200" dirty="0"/>
          </a:p>
        </p:txBody>
      </p:sp>
      <p:pic>
        <p:nvPicPr>
          <p:cNvPr id="6" name="Picture 5"/>
          <p:cNvPicPr>
            <a:picLocks noChangeAspect="1"/>
          </p:cNvPicPr>
          <p:nvPr/>
        </p:nvPicPr>
        <p:blipFill>
          <a:blip r:embed="rId2"/>
          <a:stretch>
            <a:fillRect/>
          </a:stretch>
        </p:blipFill>
        <p:spPr>
          <a:xfrm>
            <a:off x="8433080" y="468050"/>
            <a:ext cx="2445275" cy="1222638"/>
          </a:xfrm>
          <a:prstGeom prst="rect">
            <a:avLst/>
          </a:prstGeom>
        </p:spPr>
      </p:pic>
    </p:spTree>
    <p:extLst>
      <p:ext uri="{BB962C8B-B14F-4D97-AF65-F5344CB8AC3E}">
        <p14:creationId xmlns:p14="http://schemas.microsoft.com/office/powerpoint/2010/main" val="1122526146"/>
      </p:ext>
    </p:extLst>
  </p:cSld>
  <p:clrMapOvr>
    <a:masterClrMapping/>
  </p:clrMapOvr>
  <mc:AlternateContent xmlns:mc="http://schemas.openxmlformats.org/markup-compatibility/2006">
    <mc:Choice xmlns:p14="http://schemas.microsoft.com/office/powerpoint/2010/main" Requires="p14">
      <p:transition spd="slow" p14:dur="2000" advTm="37317"/>
    </mc:Choice>
    <mc:Fallback>
      <p:transition spd="slow" advTm="3731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GIS(</a:t>
            </a:r>
            <a:r>
              <a:rPr lang="en-US" dirty="0">
                <a:latin typeface="Times New Roman" panose="02020603050405020304" pitchFamily="18" charset="0"/>
                <a:cs typeface="Times New Roman" panose="02020603050405020304" pitchFamily="18" charset="0"/>
              </a:rPr>
              <a:t>Geographic Information Systems</a:t>
            </a:r>
            <a:r>
              <a:rPr lang="en-US" dirty="0" smtClean="0"/>
              <a:t>)</a:t>
            </a:r>
            <a:endParaRPr lang="en-US" dirty="0"/>
          </a:p>
        </p:txBody>
      </p:sp>
      <p:sp>
        <p:nvSpPr>
          <p:cNvPr id="5" name="Content Placeholder 2"/>
          <p:cNvSpPr>
            <a:spLocks noGrp="1"/>
          </p:cNvSpPr>
          <p:nvPr>
            <p:ph idx="1"/>
          </p:nvPr>
        </p:nvSpPr>
        <p:spPr>
          <a:xfrm>
            <a:off x="838200" y="2099255"/>
            <a:ext cx="10044448" cy="4077707"/>
          </a:xfrm>
        </p:spPr>
        <p:txBody>
          <a:bodyPr>
            <a:normAutofit/>
          </a:bodyPr>
          <a:lstStyle/>
          <a:p>
            <a:pPr algn="ctr"/>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a:t>
            </a:r>
            <a:r>
              <a:rPr lang="en-US" sz="2800" u="sng" dirty="0">
                <a:latin typeface="Times New Roman" panose="02020603050405020304" pitchFamily="18" charset="0"/>
                <a:cs typeface="Times New Roman" panose="02020603050405020304" pitchFamily="18" charset="0"/>
              </a:rPr>
              <a:t>a powerful tool </a:t>
            </a:r>
            <a:r>
              <a:rPr lang="en-US" sz="2800" dirty="0">
                <a:latin typeface="Times New Roman" panose="02020603050405020304" pitchFamily="18" charset="0"/>
                <a:cs typeface="Times New Roman" panose="02020603050405020304" pitchFamily="18" charset="0"/>
              </a:rPr>
              <a:t>that is highly effective at combining disparate data sources to </a:t>
            </a:r>
            <a:r>
              <a:rPr lang="en-US" sz="2800" u="sng" dirty="0" smtClean="0">
                <a:latin typeface="Times New Roman" panose="02020603050405020304" pitchFamily="18" charset="0"/>
                <a:cs typeface="Times New Roman" panose="02020603050405020304" pitchFamily="18" charset="0"/>
              </a:rPr>
              <a:t>visually</a:t>
            </a:r>
            <a:r>
              <a:rPr lang="en-US" sz="2800" dirty="0" smtClean="0">
                <a:latin typeface="Times New Roman" panose="02020603050405020304" pitchFamily="18" charset="0"/>
                <a:cs typeface="Times New Roman" panose="02020603050405020304" pitchFamily="18" charset="0"/>
              </a:rPr>
              <a:t> illustrate </a:t>
            </a:r>
            <a:r>
              <a:rPr lang="en-US" sz="2800" dirty="0">
                <a:latin typeface="Times New Roman" panose="02020603050405020304" pitchFamily="18" charset="0"/>
                <a:cs typeface="Times New Roman" panose="02020603050405020304" pitchFamily="18" charset="0"/>
              </a:rPr>
              <a:t>complex relationships within that </a:t>
            </a:r>
            <a:r>
              <a:rPr lang="en-US" sz="2800" dirty="0" smtClean="0">
                <a:latin typeface="Times New Roman" panose="02020603050405020304" pitchFamily="18" charset="0"/>
                <a:cs typeface="Times New Roman" panose="02020603050405020304" pitchFamily="18" charset="0"/>
              </a:rPr>
              <a:t>data</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066052" y="3596955"/>
            <a:ext cx="2816596" cy="1621677"/>
          </a:xfrm>
          <a:prstGeom prst="rect">
            <a:avLst/>
          </a:prstGeom>
        </p:spPr>
      </p:pic>
    </p:spTree>
    <p:extLst>
      <p:ext uri="{BB962C8B-B14F-4D97-AF65-F5344CB8AC3E}">
        <p14:creationId xmlns:p14="http://schemas.microsoft.com/office/powerpoint/2010/main" val="25740532"/>
      </p:ext>
    </p:extLst>
  </p:cSld>
  <p:clrMapOvr>
    <a:masterClrMapping/>
  </p:clrMapOvr>
  <mc:AlternateContent xmlns:mc="http://schemas.openxmlformats.org/markup-compatibility/2006">
    <mc:Choice xmlns:p14="http://schemas.microsoft.com/office/powerpoint/2010/main" Requires="p14">
      <p:transition spd="slow" p14:dur="2000" advTm="22279"/>
    </mc:Choice>
    <mc:Fallback>
      <p:transition spd="slow" advTm="2227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a:xfrm>
            <a:off x="838200" y="1957588"/>
            <a:ext cx="10515600" cy="3498157"/>
          </a:xfrm>
        </p:spPr>
        <p:txBody>
          <a:bodyPr>
            <a:normAutofit/>
          </a:bodyPr>
          <a:lstStyle/>
          <a:p>
            <a:pPr algn="just"/>
            <a:r>
              <a:rPr lang="en-US" dirty="0">
                <a:latin typeface="Times New Roman" panose="02020603050405020304" pitchFamily="18" charset="0"/>
                <a:ea typeface="Calibri" panose="020F0502020204030204" pitchFamily="34" charset="0"/>
                <a:cs typeface="Times New Roman" panose="02020603050405020304" pitchFamily="18" charset="0"/>
              </a:rPr>
              <a:t>Studies of geographic accessibility have been traditionally focused on individuals’ access to health services in time and space, and may offer valuable insights into </a:t>
            </a:r>
            <a:r>
              <a:rPr lang="en-US" u="sng" dirty="0">
                <a:latin typeface="Times New Roman" panose="02020603050405020304" pitchFamily="18" charset="0"/>
                <a:ea typeface="Calibri" panose="020F0502020204030204" pitchFamily="34" charset="0"/>
                <a:cs typeface="Times New Roman" panose="02020603050405020304" pitchFamily="18" charset="0"/>
              </a:rPr>
              <a:t>health decision </a:t>
            </a:r>
            <a:r>
              <a:rPr lang="en-US" u="sng" dirty="0" smtClean="0">
                <a:latin typeface="Times New Roman" panose="02020603050405020304" pitchFamily="18" charset="0"/>
                <a:ea typeface="Calibri" panose="020F0502020204030204" pitchFamily="34" charset="0"/>
                <a:cs typeface="Times New Roman" panose="02020603050405020304" pitchFamily="18" charset="0"/>
              </a:rPr>
              <a:t>making</a:t>
            </a:r>
            <a:endParaRPr lang="fa-IR" u="sng"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dirty="0"/>
              <a:t>This information is being used to help </a:t>
            </a:r>
            <a:r>
              <a:rPr lang="en-US" sz="3200" b="1" u="sng" dirty="0"/>
              <a:t>reduce health disparities</a:t>
            </a:r>
            <a:r>
              <a:rPr lang="en-US" dirty="0"/>
              <a:t> by informing policy </a:t>
            </a:r>
          </a:p>
          <a:p>
            <a:pPr marL="0" indent="0" algn="ctr">
              <a:buNone/>
            </a:pPr>
            <a:r>
              <a:rPr lang="en-US" sz="2000" dirty="0"/>
              <a:t>(</a:t>
            </a:r>
            <a:r>
              <a:rPr lang="en-US" sz="2000" dirty="0" err="1"/>
              <a:t>Fulcher</a:t>
            </a:r>
            <a:r>
              <a:rPr lang="en-US" sz="2000" dirty="0"/>
              <a:t> &amp; </a:t>
            </a:r>
            <a:r>
              <a:rPr lang="en-US" sz="2000" dirty="0" err="1"/>
              <a:t>Kaukinene</a:t>
            </a:r>
            <a:r>
              <a:rPr lang="en-US" sz="2000" dirty="0"/>
              <a:t>, 2004)</a:t>
            </a:r>
          </a:p>
          <a:p>
            <a:pPr marL="0" indent="0" algn="just">
              <a:buNone/>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0897823"/>
      </p:ext>
    </p:extLst>
  </p:cSld>
  <p:clrMapOvr>
    <a:masterClrMapping/>
  </p:clrMapOvr>
  <mc:AlternateContent xmlns:mc="http://schemas.openxmlformats.org/markup-compatibility/2006">
    <mc:Choice xmlns:p14="http://schemas.microsoft.com/office/powerpoint/2010/main" Requires="p14">
      <p:transition spd="slow" p14:dur="2000" advTm="52236"/>
    </mc:Choice>
    <mc:Fallback>
      <p:transition spd="slow" advTm="52236"/>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939</Words>
  <Application>Microsoft Office PowerPoint</Application>
  <PresentationFormat>Widescreen</PresentationFormat>
  <Paragraphs>54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Garamond</vt:lpstr>
      <vt:lpstr>Times New Roman</vt:lpstr>
      <vt:lpstr>Office Theme</vt:lpstr>
      <vt:lpstr>Access to Health Care Services for Low Socioeconomic Populations based on Application  and GIS  to health care services </vt:lpstr>
      <vt:lpstr>PowerPoint Presentation</vt:lpstr>
      <vt:lpstr>PowerPoint Presentation</vt:lpstr>
      <vt:lpstr>PowerPoint Presentation</vt:lpstr>
      <vt:lpstr>PowerPoint Presentation</vt:lpstr>
      <vt:lpstr>GIS(Geographic Information Systems)</vt:lpstr>
      <vt:lpstr>GIS(Geographic Information Systems)</vt:lpstr>
      <vt:lpstr>GIS(Geographic Information Systems)</vt:lpstr>
      <vt:lpstr>PowerPoint Presentation</vt:lpstr>
      <vt:lpstr>PowerPoint Presentation</vt:lpstr>
      <vt:lpstr>PowerPoint Presentation</vt:lpstr>
      <vt:lpstr>WHAT IS THE DIFFERENCE BETWEEN  A HEALTH APP AND AN M health? </vt:lpstr>
      <vt:lpstr>PowerPoint Presentation</vt:lpstr>
      <vt:lpstr>Mobile application</vt:lpstr>
      <vt:lpstr>Health Care Services for Low Socioeconomic Populations</vt:lpstr>
      <vt:lpstr>In summary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DR.KARIMI</dc:creator>
  <cp:lastModifiedBy>Apadana</cp:lastModifiedBy>
  <cp:revision>31</cp:revision>
  <dcterms:created xsi:type="dcterms:W3CDTF">2021-02-14T04:03:12Z</dcterms:created>
  <dcterms:modified xsi:type="dcterms:W3CDTF">2021-02-14T10:09:41Z</dcterms:modified>
</cp:coreProperties>
</file>