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3" r:id="rId3"/>
    <p:sldId id="270" r:id="rId4"/>
    <p:sldId id="274" r:id="rId5"/>
    <p:sldId id="259" r:id="rId6"/>
    <p:sldId id="260" r:id="rId7"/>
    <p:sldId id="261" r:id="rId8"/>
    <p:sldId id="280" r:id="rId9"/>
    <p:sldId id="279" r:id="rId10"/>
    <p:sldId id="281" r:id="rId11"/>
    <p:sldId id="293" r:id="rId12"/>
    <p:sldId id="294" r:id="rId13"/>
    <p:sldId id="283" r:id="rId14"/>
    <p:sldId id="296" r:id="rId15"/>
    <p:sldId id="289" r:id="rId16"/>
    <p:sldId id="290" r:id="rId17"/>
    <p:sldId id="291" r:id="rId18"/>
    <p:sldId id="292" r:id="rId19"/>
    <p:sldId id="297" r:id="rId20"/>
    <p:sldId id="298" r:id="rId21"/>
    <p:sldId id="299" r:id="rId22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42" d="100"/>
          <a:sy n="42" d="100"/>
        </p:scale>
        <p:origin x="17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32D-361C-43C2-965C-D4B2BA3B7967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F6DB-48BD-4352-B717-44A96C2D9A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4516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32D-361C-43C2-965C-D4B2BA3B7967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F6DB-48BD-4352-B717-44A96C2D9A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867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32D-361C-43C2-965C-D4B2BA3B7967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F6DB-48BD-4352-B717-44A96C2D9A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245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32D-361C-43C2-965C-D4B2BA3B7967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F6DB-48BD-4352-B717-44A96C2D9A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253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32D-361C-43C2-965C-D4B2BA3B7967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F6DB-48BD-4352-B717-44A96C2D9A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088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32D-361C-43C2-965C-D4B2BA3B7967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F6DB-48BD-4352-B717-44A96C2D9A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241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32D-361C-43C2-965C-D4B2BA3B7967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F6DB-48BD-4352-B717-44A96C2D9A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237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32D-361C-43C2-965C-D4B2BA3B7967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F6DB-48BD-4352-B717-44A96C2D9A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848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32D-361C-43C2-965C-D4B2BA3B7967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F6DB-48BD-4352-B717-44A96C2D9A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94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32D-361C-43C2-965C-D4B2BA3B7967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F6DB-48BD-4352-B717-44A96C2D9A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950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32D-361C-43C2-965C-D4B2BA3B7967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F6DB-48BD-4352-B717-44A96C2D9A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053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632D-361C-43C2-965C-D4B2BA3B7967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8F6DB-48BD-4352-B717-44A96C2D9A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238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879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3"/>
    </mc:Choice>
    <mc:Fallback xmlns="">
      <p:transition spd="slow" advTm="355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90"/>
    </mc:Choice>
    <mc:Fallback xmlns="">
      <p:transition spd="slow" advTm="4469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8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45"/>
    </mc:Choice>
    <mc:Fallback xmlns="">
      <p:transition spd="slow" advTm="2604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" y="-213930"/>
            <a:ext cx="12253180" cy="707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1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09"/>
    </mc:Choice>
    <mc:Fallback xmlns="">
      <p:transition spd="slow" advTm="3130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92"/>
    </mc:Choice>
    <mc:Fallback xmlns="">
      <p:transition spd="slow" advTm="2859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89"/>
    </mc:Choice>
    <mc:Fallback xmlns="">
      <p:transition spd="slow" advTm="3218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5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21"/>
    </mc:Choice>
    <mc:Fallback xmlns="">
      <p:transition spd="slow" advTm="3072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" y="192963"/>
            <a:ext cx="11871961" cy="667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5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08"/>
    </mc:Choice>
    <mc:Fallback xmlns="">
      <p:transition spd="slow" advTm="2610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" y="-187154"/>
            <a:ext cx="12246216" cy="688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1"/>
    </mc:Choice>
    <mc:Fallback xmlns="">
      <p:transition spd="slow" advTm="1293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1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13"/>
    </mc:Choice>
    <mc:Fallback xmlns="">
      <p:transition spd="slow" advTm="2711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375" b="3271"/>
          <a:stretch/>
        </p:blipFill>
        <p:spPr>
          <a:xfrm>
            <a:off x="1905" y="0"/>
            <a:ext cx="1202245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4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61"/>
    </mc:Choice>
    <mc:Fallback xmlns="">
      <p:transition spd="slow" advTm="2346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3"/>
    </mc:Choice>
    <mc:Fallback xmlns="">
      <p:transition spd="slow" advTm="678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700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2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07"/>
    </mc:Choice>
    <mc:Fallback xmlns="">
      <p:transition spd="slow" advTm="3080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2964180" y="4869180"/>
            <a:ext cx="62636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atin typeface="Lucida Calligraphy" panose="03010101010101010101" pitchFamily="66" charset="0"/>
                <a:cs typeface="IRNazli" panose="02000506000000020002" pitchFamily="2" charset="-78"/>
              </a:rPr>
              <a:t>Thank You For Attention</a:t>
            </a:r>
            <a:endParaRPr lang="fa-IR" sz="2400" dirty="0">
              <a:latin typeface="Lucida Calligraphy" panose="03010101010101010101" pitchFamily="66" charset="0"/>
              <a:cs typeface="IRNazli" panose="0200050600000002000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17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1"/>
    </mc:Choice>
    <mc:Fallback xmlns="">
      <p:transition spd="slow" advTm="341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" y="764222"/>
            <a:ext cx="10515600" cy="1325563"/>
          </a:xfrm>
        </p:spPr>
        <p:txBody>
          <a:bodyPr/>
          <a:lstStyle/>
          <a:p>
            <a:pPr algn="l" rtl="0"/>
            <a:r>
              <a:rPr lang="en-US" dirty="0" smtClean="0">
                <a:latin typeface="814yzx"/>
              </a:rPr>
              <a:t>Title</a:t>
            </a:r>
            <a:r>
              <a:rPr lang="fa-IR" dirty="0" smtClean="0">
                <a:latin typeface="814yzx"/>
              </a:rPr>
              <a:t/>
            </a:r>
            <a:br>
              <a:rPr lang="fa-IR" dirty="0" smtClean="0">
                <a:latin typeface="814yzx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" y="1990408"/>
            <a:ext cx="12070080" cy="4457699"/>
          </a:xfrm>
        </p:spPr>
        <p:txBody>
          <a:bodyPr/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dirty="0" smtClean="0">
                <a:latin typeface="814yzx"/>
              </a:rPr>
              <a:t>Virtual Care for Older Adults in the Post Corona Era: </a:t>
            </a:r>
            <a:r>
              <a:rPr lang="en-US" sz="3600" dirty="0" smtClean="0">
                <a:latin typeface="814yzx"/>
              </a:rPr>
              <a:t/>
            </a:r>
            <a:br>
              <a:rPr lang="en-US" sz="3600" dirty="0" smtClean="0">
                <a:latin typeface="814yzx"/>
              </a:rPr>
            </a:br>
            <a:r>
              <a:rPr lang="en-US" dirty="0">
                <a:latin typeface="814yzx"/>
              </a:rPr>
              <a:t>Experience of a </a:t>
            </a:r>
            <a:r>
              <a:rPr lang="en-US" dirty="0" smtClean="0">
                <a:latin typeface="814yzx"/>
              </a:rPr>
              <a:t>Governmental </a:t>
            </a:r>
            <a:r>
              <a:rPr lang="en-US" dirty="0">
                <a:latin typeface="814yzx"/>
              </a:rPr>
              <a:t>Organization</a:t>
            </a:r>
            <a:endParaRPr lang="fa-IR" dirty="0">
              <a:latin typeface="814yzx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65405"/>
            <a:ext cx="1905000" cy="2047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289" y="3782799"/>
            <a:ext cx="3236711" cy="31931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0" t="1850" r="12172" b="1"/>
          <a:stretch/>
        </p:blipFill>
        <p:spPr>
          <a:xfrm>
            <a:off x="10191751" y="5577840"/>
            <a:ext cx="552450" cy="11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9"/>
    </mc:Choice>
    <mc:Fallback xmlns="">
      <p:transition spd="slow" advTm="837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3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85"/>
    </mc:Choice>
    <mc:Fallback xmlns="">
      <p:transition spd="slow" advTm="3068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616" r="3719" b="-1"/>
          <a:stretch/>
        </p:blipFill>
        <p:spPr>
          <a:xfrm>
            <a:off x="0" y="-1"/>
            <a:ext cx="12192000" cy="71632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710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94"/>
    </mc:Choice>
    <mc:Fallback xmlns="">
      <p:transition spd="slow" advTm="1939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13" r="1449"/>
          <a:stretch/>
        </p:blipFill>
        <p:spPr>
          <a:xfrm>
            <a:off x="0" y="0"/>
            <a:ext cx="11496085" cy="6537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b="12992"/>
          <a:stretch/>
        </p:blipFill>
        <p:spPr>
          <a:xfrm>
            <a:off x="10996246" y="0"/>
            <a:ext cx="1195754" cy="10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10"/>
    </mc:Choice>
    <mc:Fallback xmlns="">
      <p:transition spd="slow" advTm="3891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401300" cy="141731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814yzx"/>
              </a:rPr>
              <a:t>Shiraz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814yzx"/>
              </a:rPr>
              <a:t>Farzanegan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814yzx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814yzx"/>
              </a:rPr>
              <a:t>Foundation</a:t>
            </a:r>
            <a:endParaRPr lang="fa-IR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814yzx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71860" cy="4351338"/>
          </a:xfrm>
        </p:spPr>
        <p:txBody>
          <a:bodyPr/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cs typeface="+mj-cs"/>
              </a:rPr>
              <a:t>Currently </a:t>
            </a:r>
            <a:r>
              <a:rPr lang="en-US" dirty="0">
                <a:cs typeface="+mj-cs"/>
              </a:rPr>
              <a:t>receives </a:t>
            </a:r>
            <a:r>
              <a:rPr lang="en-US" dirty="0" smtClean="0">
                <a:cs typeface="+mj-cs"/>
              </a:rPr>
              <a:t>12989 elderly </a:t>
            </a:r>
            <a:r>
              <a:rPr lang="en-US" dirty="0">
                <a:cs typeface="+mj-cs"/>
              </a:rPr>
              <a:t>members from all over Shiraz. And now about </a:t>
            </a:r>
            <a:r>
              <a:rPr lang="en-US" dirty="0" smtClean="0">
                <a:cs typeface="+mj-cs"/>
              </a:rPr>
              <a:t>2953people </a:t>
            </a:r>
            <a:r>
              <a:rPr lang="en-US" dirty="0">
                <a:cs typeface="+mj-cs"/>
              </a:rPr>
              <a:t>are waiting in line to join the </a:t>
            </a:r>
            <a:r>
              <a:rPr lang="en-US" dirty="0" smtClean="0">
                <a:cs typeface="+mj-cs"/>
              </a:rPr>
              <a:t>foundation, which </a:t>
            </a:r>
            <a:r>
              <a:rPr lang="en-US" dirty="0">
                <a:cs typeface="+mj-cs"/>
              </a:rPr>
              <a:t>we could not accept due to limited space and facilities.</a:t>
            </a:r>
            <a:endParaRPr lang="fa-IR" dirty="0"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4" r="7798"/>
          <a:stretch/>
        </p:blipFill>
        <p:spPr>
          <a:xfrm>
            <a:off x="9235441" y="4551589"/>
            <a:ext cx="2956560" cy="2306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934" y="0"/>
            <a:ext cx="1661067" cy="163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74"/>
    </mc:Choice>
    <mc:Fallback xmlns="">
      <p:transition spd="slow" advTm="2267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63"/>
    </mc:Choice>
    <mc:Fallback xmlns="">
      <p:transition spd="slow" advTm="3276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840" y="662305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sz="2800" kern="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Importance of continuing to provide services to the elderly </a:t>
            </a:r>
            <a:r>
              <a:rPr lang="en-US" sz="2800" kern="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during corona disease</a:t>
            </a:r>
            <a:endParaRPr lang="fa-IR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0" y="1987868"/>
            <a:ext cx="10515600" cy="4351338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"/>
            </a:pPr>
            <a:r>
              <a:rPr lang="en-US" dirty="0" smtClean="0"/>
              <a:t>Advice </a:t>
            </a:r>
            <a:r>
              <a:rPr lang="en-US" dirty="0"/>
              <a:t>on COVID-19 for older people and </a:t>
            </a:r>
            <a:r>
              <a:rPr lang="en-US" dirty="0" smtClean="0"/>
              <a:t>caregivers</a:t>
            </a:r>
          </a:p>
          <a:p>
            <a:pPr algn="l" rtl="0">
              <a:buFont typeface="Wingdings" panose="05000000000000000000" pitchFamily="2" charset="2"/>
              <a:buChar char=""/>
            </a:pPr>
            <a:r>
              <a:rPr lang="en-US" dirty="0"/>
              <a:t> </a:t>
            </a:r>
            <a:r>
              <a:rPr lang="en-US" dirty="0" smtClean="0"/>
              <a:t>Self-care </a:t>
            </a:r>
            <a:r>
              <a:rPr lang="en-US" dirty="0"/>
              <a:t>for the general well-being of older </a:t>
            </a:r>
            <a:r>
              <a:rPr lang="en-US" dirty="0" smtClean="0"/>
              <a:t>people</a:t>
            </a:r>
          </a:p>
          <a:p>
            <a:pPr algn="l" rtl="0">
              <a:buFont typeface="Wingdings" panose="05000000000000000000" pitchFamily="2" charset="2"/>
              <a:buChar char=""/>
            </a:pPr>
            <a:r>
              <a:rPr lang="en-US" dirty="0"/>
              <a:t> </a:t>
            </a:r>
            <a:r>
              <a:rPr lang="en-US" dirty="0" smtClean="0"/>
              <a:t>Use </a:t>
            </a:r>
            <a:r>
              <a:rPr lang="en-US" dirty="0"/>
              <a:t>of information and communications </a:t>
            </a:r>
            <a:r>
              <a:rPr lang="en-US" dirty="0" smtClean="0"/>
              <a:t>technology</a:t>
            </a:r>
          </a:p>
          <a:p>
            <a:pPr algn="l" rtl="0">
              <a:buFont typeface="Wingdings" panose="05000000000000000000" pitchFamily="2" charset="2"/>
              <a:buChar char=""/>
            </a:pPr>
            <a:r>
              <a:rPr lang="en-US" dirty="0"/>
              <a:t> </a:t>
            </a:r>
            <a:r>
              <a:rPr lang="en-US" dirty="0" smtClean="0"/>
              <a:t>Advice </a:t>
            </a:r>
            <a:r>
              <a:rPr lang="en-US" dirty="0"/>
              <a:t>for self-management post COVID-19 </a:t>
            </a:r>
            <a:r>
              <a:rPr lang="en-US" dirty="0" smtClean="0"/>
              <a:t>infection</a:t>
            </a:r>
          </a:p>
          <a:p>
            <a:pPr algn="l" rtl="0">
              <a:buFont typeface="Wingdings" panose="05000000000000000000" pitchFamily="2" charset="2"/>
              <a:buChar char=""/>
            </a:pPr>
            <a:r>
              <a:rPr lang="en-US" dirty="0"/>
              <a:t> </a:t>
            </a:r>
            <a:r>
              <a:rPr lang="en-US" dirty="0" smtClean="0"/>
              <a:t>Manage </a:t>
            </a:r>
            <a:r>
              <a:rPr lang="en-US" dirty="0"/>
              <a:t>activities of daily </a:t>
            </a:r>
            <a:r>
              <a:rPr lang="en-US" dirty="0" smtClean="0"/>
              <a:t>living </a:t>
            </a:r>
          </a:p>
          <a:p>
            <a:pPr algn="l" rtl="0">
              <a:buFont typeface="Wingdings" panose="05000000000000000000" pitchFamily="2" charset="2"/>
              <a:buChar char=""/>
            </a:pPr>
            <a:r>
              <a:rPr lang="en-US" dirty="0"/>
              <a:t> </a:t>
            </a:r>
            <a:r>
              <a:rPr lang="en-US" dirty="0" smtClean="0"/>
              <a:t>Manage </a:t>
            </a:r>
            <a:r>
              <a:rPr lang="en-US" dirty="0"/>
              <a:t>stress and problems with </a:t>
            </a:r>
            <a:r>
              <a:rPr lang="en-US" dirty="0" smtClean="0"/>
              <a:t>mood</a:t>
            </a:r>
          </a:p>
          <a:p>
            <a:pPr algn="l" rtl="0">
              <a:buFont typeface="Wingdings" panose="05000000000000000000" pitchFamily="2" charset="2"/>
              <a:buChar char=""/>
            </a:pPr>
            <a:r>
              <a:rPr lang="en-US" dirty="0"/>
              <a:t> </a:t>
            </a:r>
            <a:r>
              <a:rPr lang="en-US" dirty="0" smtClean="0"/>
              <a:t>Manage </a:t>
            </a:r>
            <a:r>
              <a:rPr lang="en-US" dirty="0"/>
              <a:t>problems with attention, memory and thinking clearly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180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55"/>
    </mc:Choice>
    <mc:Fallback xmlns="">
      <p:transition spd="slow" advTm="3765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120</Words>
  <Application>Microsoft Office PowerPoint</Application>
  <PresentationFormat>Widescreen</PresentationFormat>
  <Paragraphs>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814yzx</vt:lpstr>
      <vt:lpstr>Arial</vt:lpstr>
      <vt:lpstr>Calibri</vt:lpstr>
      <vt:lpstr>Calibri Light</vt:lpstr>
      <vt:lpstr>IRNazli</vt:lpstr>
      <vt:lpstr>Lucida Calligraphy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Title </vt:lpstr>
      <vt:lpstr>PowerPoint Presentation</vt:lpstr>
      <vt:lpstr>PowerPoint Presentation</vt:lpstr>
      <vt:lpstr>PowerPoint Presentation</vt:lpstr>
      <vt:lpstr>Shiraz Farzanegan Foundation</vt:lpstr>
      <vt:lpstr>PowerPoint Presentation</vt:lpstr>
      <vt:lpstr>Importance of continuing to provide services to the elderly during corona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</dc:title>
  <dc:creator>comment</dc:creator>
  <cp:lastModifiedBy>comment</cp:lastModifiedBy>
  <cp:revision>213</cp:revision>
  <dcterms:created xsi:type="dcterms:W3CDTF">2021-01-30T19:56:37Z</dcterms:created>
  <dcterms:modified xsi:type="dcterms:W3CDTF">2021-02-06T15:53:42Z</dcterms:modified>
</cp:coreProperties>
</file>