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88" r:id="rId3"/>
    <p:sldId id="262" r:id="rId4"/>
    <p:sldId id="264" r:id="rId5"/>
    <p:sldId id="265" r:id="rId6"/>
    <p:sldId id="280" r:id="rId7"/>
    <p:sldId id="277" r:id="rId8"/>
    <p:sldId id="258" r:id="rId9"/>
    <p:sldId id="271" r:id="rId10"/>
    <p:sldId id="284" r:id="rId11"/>
    <p:sldId id="273" r:id="rId12"/>
    <p:sldId id="285" r:id="rId13"/>
    <p:sldId id="286" r:id="rId14"/>
    <p:sldId id="287" r:id="rId15"/>
    <p:sldId id="290" r:id="rId16"/>
    <p:sldId id="270" r:id="rId17"/>
    <p:sldId id="27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59" autoAdjust="0"/>
    <p:restoredTop sz="93979" autoAdjust="0"/>
  </p:normalViewPr>
  <p:slideViewPr>
    <p:cSldViewPr snapToGrid="0">
      <p:cViewPr varScale="1">
        <p:scale>
          <a:sx n="65" d="100"/>
          <a:sy n="65" d="100"/>
        </p:scale>
        <p:origin x="572"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B2C540-AB40-4094-BD37-A39E2D8A72FC}" type="datetimeFigureOut">
              <a:rPr lang="en-US" smtClean="0"/>
              <a:t>2/13/2021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C6F2D1-7201-4E85-8BC1-0BF32812EA89}" type="slidenum">
              <a:rPr lang="en-US" smtClean="0"/>
              <a:t>‹#›</a:t>
            </a:fld>
            <a:endParaRPr lang="en-US"/>
          </a:p>
        </p:txBody>
      </p:sp>
    </p:spTree>
    <p:extLst>
      <p:ext uri="{BB962C8B-B14F-4D97-AF65-F5344CB8AC3E}">
        <p14:creationId xmlns:p14="http://schemas.microsoft.com/office/powerpoint/2010/main" val="1385508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58595A"/>
                </a:solidFill>
                <a:effectLst/>
                <a:latin typeface="Gotham SSm A"/>
              </a:rPr>
              <a:t>Situated learning is an instructional approach developed by Jean Lave and Etienne Wenger in the early 1990s, and follows the work of Dewey, Vygotsky, and others (</a:t>
            </a:r>
            <a:r>
              <a:rPr lang="en-US" b="0" i="0" dirty="0" err="1">
                <a:solidFill>
                  <a:srgbClr val="58595A"/>
                </a:solidFill>
                <a:effectLst/>
                <a:latin typeface="Gotham SSm A"/>
              </a:rPr>
              <a:t>Clancey</a:t>
            </a:r>
            <a:r>
              <a:rPr lang="en-US" b="0" i="0" dirty="0">
                <a:solidFill>
                  <a:srgbClr val="58595A"/>
                </a:solidFill>
                <a:effectLst/>
                <a:latin typeface="Gotham SSm A"/>
              </a:rPr>
              <a:t>, 1995) who claim that students are more inclined to learn by actively participating in the learning experience. Situated learning essentially is a matter of creating meaning from the real activities of daily living (Stein, 1998, para. 2) where learning occurs relative to the teaching environment. The following are examples of situated learning activities: field trip, </a:t>
            </a:r>
            <a:r>
              <a:rPr lang="en-US" sz="1200" b="0" i="0" kern="1200" dirty="0">
                <a:solidFill>
                  <a:schemeClr val="tx1"/>
                </a:solidFill>
                <a:effectLst/>
                <a:latin typeface="+mn-lt"/>
                <a:ea typeface="+mn-ea"/>
                <a:cs typeface="+mn-cs"/>
              </a:rPr>
              <a:t>Cooperative education and internship experiences ; Laboratories</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C6F2D1-7201-4E85-8BC1-0BF32812EA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43561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3DEAB-A4DF-4C03-A1F4-A3E26AA34F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937A99-27CF-4373-90CD-DE6E104592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878B6C-4434-4C6F-A76E-DDC3B55F010D}"/>
              </a:ext>
            </a:extLst>
          </p:cNvPr>
          <p:cNvSpPr>
            <a:spLocks noGrp="1"/>
          </p:cNvSpPr>
          <p:nvPr>
            <p:ph type="dt" sz="half" idx="10"/>
          </p:nvPr>
        </p:nvSpPr>
        <p:spPr/>
        <p:txBody>
          <a:bodyPr/>
          <a:lstStyle/>
          <a:p>
            <a:fld id="{53827669-B483-42EC-B0C4-E2C2E35BD5DF}" type="datetimeFigureOut">
              <a:rPr lang="en-US" smtClean="0"/>
              <a:t>2/13/2021</a:t>
            </a:fld>
            <a:endParaRPr lang="en-US"/>
          </a:p>
        </p:txBody>
      </p:sp>
      <p:sp>
        <p:nvSpPr>
          <p:cNvPr id="5" name="Footer Placeholder 4">
            <a:extLst>
              <a:ext uri="{FF2B5EF4-FFF2-40B4-BE49-F238E27FC236}">
                <a16:creationId xmlns:a16="http://schemas.microsoft.com/office/drawing/2014/main" id="{C025110C-78A7-4EBB-B0E3-85E412FFAF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212583-D1BB-4A8E-803B-FA8AA4E2DCA7}"/>
              </a:ext>
            </a:extLst>
          </p:cNvPr>
          <p:cNvSpPr>
            <a:spLocks noGrp="1"/>
          </p:cNvSpPr>
          <p:nvPr>
            <p:ph type="sldNum" sz="quarter" idx="12"/>
          </p:nvPr>
        </p:nvSpPr>
        <p:spPr/>
        <p:txBody>
          <a:bodyPr/>
          <a:lstStyle/>
          <a:p>
            <a:fld id="{87239D46-A658-42D6-81EF-DA9C7511751A}" type="slidenum">
              <a:rPr lang="en-US" smtClean="0"/>
              <a:t>‹#›</a:t>
            </a:fld>
            <a:endParaRPr lang="en-US"/>
          </a:p>
        </p:txBody>
      </p:sp>
      <p:pic>
        <p:nvPicPr>
          <p:cNvPr id="7" name="Picture 6"/>
          <p:cNvPicPr>
            <a:picLocks noChangeAspect="1"/>
          </p:cNvPicPr>
          <p:nvPr userDrawn="1"/>
        </p:nvPicPr>
        <p:blipFill>
          <a:blip r:embed="rId2"/>
          <a:stretch>
            <a:fillRect/>
          </a:stretch>
        </p:blipFill>
        <p:spPr>
          <a:xfrm>
            <a:off x="219075" y="5845175"/>
            <a:ext cx="11753850" cy="876300"/>
          </a:xfrm>
          <a:prstGeom prst="rect">
            <a:avLst/>
          </a:prstGeom>
        </p:spPr>
      </p:pic>
    </p:spTree>
    <p:extLst>
      <p:ext uri="{BB962C8B-B14F-4D97-AF65-F5344CB8AC3E}">
        <p14:creationId xmlns:p14="http://schemas.microsoft.com/office/powerpoint/2010/main" val="2813674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81C6E-45CE-4406-A14A-4D7B3E991E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8E045C-9B9B-47FB-B2DD-229B8159DF3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AC4D6C-2C0A-4E56-95DC-777988337E6D}"/>
              </a:ext>
            </a:extLst>
          </p:cNvPr>
          <p:cNvSpPr>
            <a:spLocks noGrp="1"/>
          </p:cNvSpPr>
          <p:nvPr>
            <p:ph type="dt" sz="half" idx="10"/>
          </p:nvPr>
        </p:nvSpPr>
        <p:spPr/>
        <p:txBody>
          <a:bodyPr/>
          <a:lstStyle/>
          <a:p>
            <a:fld id="{53827669-B483-42EC-B0C4-E2C2E35BD5DF}" type="datetimeFigureOut">
              <a:rPr lang="en-US" smtClean="0"/>
              <a:t>2/13/2021</a:t>
            </a:fld>
            <a:endParaRPr lang="en-US"/>
          </a:p>
        </p:txBody>
      </p:sp>
      <p:sp>
        <p:nvSpPr>
          <p:cNvPr id="5" name="Footer Placeholder 4">
            <a:extLst>
              <a:ext uri="{FF2B5EF4-FFF2-40B4-BE49-F238E27FC236}">
                <a16:creationId xmlns:a16="http://schemas.microsoft.com/office/drawing/2014/main" id="{205F5633-E5EB-4F8E-87AB-89A0D7A5CF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A47798-C61E-4698-9AA0-AF52334EC4F9}"/>
              </a:ext>
            </a:extLst>
          </p:cNvPr>
          <p:cNvSpPr>
            <a:spLocks noGrp="1"/>
          </p:cNvSpPr>
          <p:nvPr>
            <p:ph type="sldNum" sz="quarter" idx="12"/>
          </p:nvPr>
        </p:nvSpPr>
        <p:spPr/>
        <p:txBody>
          <a:bodyPr/>
          <a:lstStyle/>
          <a:p>
            <a:fld id="{87239D46-A658-42D6-81EF-DA9C7511751A}" type="slidenum">
              <a:rPr lang="en-US" smtClean="0"/>
              <a:t>‹#›</a:t>
            </a:fld>
            <a:endParaRPr lang="en-US"/>
          </a:p>
        </p:txBody>
      </p:sp>
    </p:spTree>
    <p:extLst>
      <p:ext uri="{BB962C8B-B14F-4D97-AF65-F5344CB8AC3E}">
        <p14:creationId xmlns:p14="http://schemas.microsoft.com/office/powerpoint/2010/main" val="4242718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526C4D-4DD5-44DB-95DE-5DFB58C7CB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A05DDF-1013-43D9-AF13-3A11D594E70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802C62-ADA8-492A-9553-F6455F4B835A}"/>
              </a:ext>
            </a:extLst>
          </p:cNvPr>
          <p:cNvSpPr>
            <a:spLocks noGrp="1"/>
          </p:cNvSpPr>
          <p:nvPr>
            <p:ph type="dt" sz="half" idx="10"/>
          </p:nvPr>
        </p:nvSpPr>
        <p:spPr/>
        <p:txBody>
          <a:bodyPr/>
          <a:lstStyle/>
          <a:p>
            <a:fld id="{53827669-B483-42EC-B0C4-E2C2E35BD5DF}" type="datetimeFigureOut">
              <a:rPr lang="en-US" smtClean="0"/>
              <a:t>2/13/2021</a:t>
            </a:fld>
            <a:endParaRPr lang="en-US"/>
          </a:p>
        </p:txBody>
      </p:sp>
      <p:sp>
        <p:nvSpPr>
          <p:cNvPr id="5" name="Footer Placeholder 4">
            <a:extLst>
              <a:ext uri="{FF2B5EF4-FFF2-40B4-BE49-F238E27FC236}">
                <a16:creationId xmlns:a16="http://schemas.microsoft.com/office/drawing/2014/main" id="{8F639D1E-F0D4-4350-AFAA-4EE9B2816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8F6B2E-786A-4CEC-BE04-40795E56A9C4}"/>
              </a:ext>
            </a:extLst>
          </p:cNvPr>
          <p:cNvSpPr>
            <a:spLocks noGrp="1"/>
          </p:cNvSpPr>
          <p:nvPr>
            <p:ph type="sldNum" sz="quarter" idx="12"/>
          </p:nvPr>
        </p:nvSpPr>
        <p:spPr/>
        <p:txBody>
          <a:bodyPr/>
          <a:lstStyle/>
          <a:p>
            <a:fld id="{87239D46-A658-42D6-81EF-DA9C7511751A}" type="slidenum">
              <a:rPr lang="en-US" smtClean="0"/>
              <a:t>‹#›</a:t>
            </a:fld>
            <a:endParaRPr lang="en-US"/>
          </a:p>
        </p:txBody>
      </p:sp>
    </p:spTree>
    <p:extLst>
      <p:ext uri="{BB962C8B-B14F-4D97-AF65-F5344CB8AC3E}">
        <p14:creationId xmlns:p14="http://schemas.microsoft.com/office/powerpoint/2010/main" val="1513943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B8EE1-7604-4A36-947D-78BBB31144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D34F22-C45B-43C7-9344-AA35590275E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C2AB6A-73B3-4325-9A78-455DAC9358E7}"/>
              </a:ext>
            </a:extLst>
          </p:cNvPr>
          <p:cNvSpPr>
            <a:spLocks noGrp="1"/>
          </p:cNvSpPr>
          <p:nvPr>
            <p:ph type="dt" sz="half" idx="10"/>
          </p:nvPr>
        </p:nvSpPr>
        <p:spPr/>
        <p:txBody>
          <a:bodyPr/>
          <a:lstStyle/>
          <a:p>
            <a:fld id="{53827669-B483-42EC-B0C4-E2C2E35BD5DF}" type="datetimeFigureOut">
              <a:rPr lang="en-US" smtClean="0"/>
              <a:t>2/13/2021</a:t>
            </a:fld>
            <a:endParaRPr lang="en-US"/>
          </a:p>
        </p:txBody>
      </p:sp>
      <p:sp>
        <p:nvSpPr>
          <p:cNvPr id="5" name="Footer Placeholder 4">
            <a:extLst>
              <a:ext uri="{FF2B5EF4-FFF2-40B4-BE49-F238E27FC236}">
                <a16:creationId xmlns:a16="http://schemas.microsoft.com/office/drawing/2014/main" id="{1FC08C62-29BA-4EE8-9823-33AAD1B212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C4F34A-F277-4450-8BE0-1A7C7B97EE46}"/>
              </a:ext>
            </a:extLst>
          </p:cNvPr>
          <p:cNvSpPr>
            <a:spLocks noGrp="1"/>
          </p:cNvSpPr>
          <p:nvPr>
            <p:ph type="sldNum" sz="quarter" idx="12"/>
          </p:nvPr>
        </p:nvSpPr>
        <p:spPr/>
        <p:txBody>
          <a:bodyPr/>
          <a:lstStyle/>
          <a:p>
            <a:fld id="{87239D46-A658-42D6-81EF-DA9C7511751A}" type="slidenum">
              <a:rPr lang="en-US" smtClean="0"/>
              <a:t>‹#›</a:t>
            </a:fld>
            <a:endParaRPr lang="en-US"/>
          </a:p>
        </p:txBody>
      </p:sp>
      <p:pic>
        <p:nvPicPr>
          <p:cNvPr id="7" name="Picture 6"/>
          <p:cNvPicPr>
            <a:picLocks noChangeAspect="1"/>
          </p:cNvPicPr>
          <p:nvPr userDrawn="1"/>
        </p:nvPicPr>
        <p:blipFill>
          <a:blip r:embed="rId2"/>
          <a:stretch>
            <a:fillRect/>
          </a:stretch>
        </p:blipFill>
        <p:spPr>
          <a:xfrm>
            <a:off x="219075" y="5828507"/>
            <a:ext cx="11753850" cy="876300"/>
          </a:xfrm>
          <a:prstGeom prst="rect">
            <a:avLst/>
          </a:prstGeom>
        </p:spPr>
      </p:pic>
    </p:spTree>
    <p:extLst>
      <p:ext uri="{BB962C8B-B14F-4D97-AF65-F5344CB8AC3E}">
        <p14:creationId xmlns:p14="http://schemas.microsoft.com/office/powerpoint/2010/main" val="3006086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50CDE-DFDD-45B6-987F-75A9C3D4DE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39464A2-D1EF-41F1-99C7-87E421066F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2B04C15-338B-490D-84B0-8EB27C9604BC}"/>
              </a:ext>
            </a:extLst>
          </p:cNvPr>
          <p:cNvSpPr>
            <a:spLocks noGrp="1"/>
          </p:cNvSpPr>
          <p:nvPr>
            <p:ph type="dt" sz="half" idx="10"/>
          </p:nvPr>
        </p:nvSpPr>
        <p:spPr/>
        <p:txBody>
          <a:bodyPr/>
          <a:lstStyle/>
          <a:p>
            <a:fld id="{53827669-B483-42EC-B0C4-E2C2E35BD5DF}" type="datetimeFigureOut">
              <a:rPr lang="en-US" smtClean="0"/>
              <a:t>2/13/2021</a:t>
            </a:fld>
            <a:endParaRPr lang="en-US"/>
          </a:p>
        </p:txBody>
      </p:sp>
      <p:sp>
        <p:nvSpPr>
          <p:cNvPr id="5" name="Footer Placeholder 4">
            <a:extLst>
              <a:ext uri="{FF2B5EF4-FFF2-40B4-BE49-F238E27FC236}">
                <a16:creationId xmlns:a16="http://schemas.microsoft.com/office/drawing/2014/main" id="{7BCE9E3D-4ABD-404F-905D-4258F4BC16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0BE05D-3357-4248-9C41-931D8D5085D4}"/>
              </a:ext>
            </a:extLst>
          </p:cNvPr>
          <p:cNvSpPr>
            <a:spLocks noGrp="1"/>
          </p:cNvSpPr>
          <p:nvPr>
            <p:ph type="sldNum" sz="quarter" idx="12"/>
          </p:nvPr>
        </p:nvSpPr>
        <p:spPr/>
        <p:txBody>
          <a:bodyPr/>
          <a:lstStyle/>
          <a:p>
            <a:fld id="{87239D46-A658-42D6-81EF-DA9C7511751A}" type="slidenum">
              <a:rPr lang="en-US" smtClean="0"/>
              <a:t>‹#›</a:t>
            </a:fld>
            <a:endParaRPr lang="en-US"/>
          </a:p>
        </p:txBody>
      </p:sp>
    </p:spTree>
    <p:extLst>
      <p:ext uri="{BB962C8B-B14F-4D97-AF65-F5344CB8AC3E}">
        <p14:creationId xmlns:p14="http://schemas.microsoft.com/office/powerpoint/2010/main" val="823054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B5229-8965-4AA4-803A-81727633AA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C86C38-10FD-4898-A994-0E1DCD5A190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25C5311-5CC4-4301-8AEA-EB34B0E6F3C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2AF7010-BE2E-470A-B30D-379A35466C5A}"/>
              </a:ext>
            </a:extLst>
          </p:cNvPr>
          <p:cNvSpPr>
            <a:spLocks noGrp="1"/>
          </p:cNvSpPr>
          <p:nvPr>
            <p:ph type="dt" sz="half" idx="10"/>
          </p:nvPr>
        </p:nvSpPr>
        <p:spPr/>
        <p:txBody>
          <a:bodyPr/>
          <a:lstStyle/>
          <a:p>
            <a:fld id="{53827669-B483-42EC-B0C4-E2C2E35BD5DF}" type="datetimeFigureOut">
              <a:rPr lang="en-US" smtClean="0"/>
              <a:t>2/13/2021</a:t>
            </a:fld>
            <a:endParaRPr lang="en-US"/>
          </a:p>
        </p:txBody>
      </p:sp>
      <p:sp>
        <p:nvSpPr>
          <p:cNvPr id="6" name="Footer Placeholder 5">
            <a:extLst>
              <a:ext uri="{FF2B5EF4-FFF2-40B4-BE49-F238E27FC236}">
                <a16:creationId xmlns:a16="http://schemas.microsoft.com/office/drawing/2014/main" id="{1C551F87-F821-499D-866D-F047B2159C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554285-75D0-4FF8-B966-0E8F4953B9F7}"/>
              </a:ext>
            </a:extLst>
          </p:cNvPr>
          <p:cNvSpPr>
            <a:spLocks noGrp="1"/>
          </p:cNvSpPr>
          <p:nvPr>
            <p:ph type="sldNum" sz="quarter" idx="12"/>
          </p:nvPr>
        </p:nvSpPr>
        <p:spPr/>
        <p:txBody>
          <a:bodyPr/>
          <a:lstStyle/>
          <a:p>
            <a:fld id="{87239D46-A658-42D6-81EF-DA9C7511751A}" type="slidenum">
              <a:rPr lang="en-US" smtClean="0"/>
              <a:t>‹#›</a:t>
            </a:fld>
            <a:endParaRPr lang="en-US"/>
          </a:p>
        </p:txBody>
      </p:sp>
    </p:spTree>
    <p:extLst>
      <p:ext uri="{BB962C8B-B14F-4D97-AF65-F5344CB8AC3E}">
        <p14:creationId xmlns:p14="http://schemas.microsoft.com/office/powerpoint/2010/main" val="632267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FE5F0-CB5D-4A58-8DA8-805058EC51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0223F9-2098-4CD4-9B6B-2E1448F5A1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E7E11F8-1036-4ABF-9A91-D7EA5C1F9CB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88EBCF-19BD-4A0C-AA81-94FE82A802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5C24AC2-9342-4660-986E-95DDFD862D7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AC96FC-177E-4478-B7AF-489C3A7867DC}"/>
              </a:ext>
            </a:extLst>
          </p:cNvPr>
          <p:cNvSpPr>
            <a:spLocks noGrp="1"/>
          </p:cNvSpPr>
          <p:nvPr>
            <p:ph type="dt" sz="half" idx="10"/>
          </p:nvPr>
        </p:nvSpPr>
        <p:spPr/>
        <p:txBody>
          <a:bodyPr/>
          <a:lstStyle/>
          <a:p>
            <a:fld id="{53827669-B483-42EC-B0C4-E2C2E35BD5DF}" type="datetimeFigureOut">
              <a:rPr lang="en-US" smtClean="0"/>
              <a:t>2/13/2021</a:t>
            </a:fld>
            <a:endParaRPr lang="en-US"/>
          </a:p>
        </p:txBody>
      </p:sp>
      <p:sp>
        <p:nvSpPr>
          <p:cNvPr id="8" name="Footer Placeholder 7">
            <a:extLst>
              <a:ext uri="{FF2B5EF4-FFF2-40B4-BE49-F238E27FC236}">
                <a16:creationId xmlns:a16="http://schemas.microsoft.com/office/drawing/2014/main" id="{C6DFD15A-059A-4F25-A19A-4F67208635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D35A73-D7C9-4036-88BA-CE12756B62CF}"/>
              </a:ext>
            </a:extLst>
          </p:cNvPr>
          <p:cNvSpPr>
            <a:spLocks noGrp="1"/>
          </p:cNvSpPr>
          <p:nvPr>
            <p:ph type="sldNum" sz="quarter" idx="12"/>
          </p:nvPr>
        </p:nvSpPr>
        <p:spPr/>
        <p:txBody>
          <a:bodyPr/>
          <a:lstStyle/>
          <a:p>
            <a:fld id="{87239D46-A658-42D6-81EF-DA9C7511751A}" type="slidenum">
              <a:rPr lang="en-US" smtClean="0"/>
              <a:t>‹#›</a:t>
            </a:fld>
            <a:endParaRPr lang="en-US"/>
          </a:p>
        </p:txBody>
      </p:sp>
    </p:spTree>
    <p:extLst>
      <p:ext uri="{BB962C8B-B14F-4D97-AF65-F5344CB8AC3E}">
        <p14:creationId xmlns:p14="http://schemas.microsoft.com/office/powerpoint/2010/main" val="3005065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E8D61-D99F-42E1-B145-A2CB0BDE6C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6CE54B-B3BC-4916-BD9A-6B8B7CDB05E5}"/>
              </a:ext>
            </a:extLst>
          </p:cNvPr>
          <p:cNvSpPr>
            <a:spLocks noGrp="1"/>
          </p:cNvSpPr>
          <p:nvPr>
            <p:ph type="dt" sz="half" idx="10"/>
          </p:nvPr>
        </p:nvSpPr>
        <p:spPr/>
        <p:txBody>
          <a:bodyPr/>
          <a:lstStyle/>
          <a:p>
            <a:fld id="{53827669-B483-42EC-B0C4-E2C2E35BD5DF}" type="datetimeFigureOut">
              <a:rPr lang="en-US" smtClean="0"/>
              <a:t>2/13/2021</a:t>
            </a:fld>
            <a:endParaRPr lang="en-US"/>
          </a:p>
        </p:txBody>
      </p:sp>
      <p:sp>
        <p:nvSpPr>
          <p:cNvPr id="4" name="Footer Placeholder 3">
            <a:extLst>
              <a:ext uri="{FF2B5EF4-FFF2-40B4-BE49-F238E27FC236}">
                <a16:creationId xmlns:a16="http://schemas.microsoft.com/office/drawing/2014/main" id="{3F8C2ECF-9C5E-461B-96E5-6C09549F18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E4003D-9E11-4F20-B34A-78CB1DF871B2}"/>
              </a:ext>
            </a:extLst>
          </p:cNvPr>
          <p:cNvSpPr>
            <a:spLocks noGrp="1"/>
          </p:cNvSpPr>
          <p:nvPr>
            <p:ph type="sldNum" sz="quarter" idx="12"/>
          </p:nvPr>
        </p:nvSpPr>
        <p:spPr/>
        <p:txBody>
          <a:bodyPr/>
          <a:lstStyle/>
          <a:p>
            <a:fld id="{87239D46-A658-42D6-81EF-DA9C7511751A}" type="slidenum">
              <a:rPr lang="en-US" smtClean="0"/>
              <a:t>‹#›</a:t>
            </a:fld>
            <a:endParaRPr lang="en-US"/>
          </a:p>
        </p:txBody>
      </p:sp>
    </p:spTree>
    <p:extLst>
      <p:ext uri="{BB962C8B-B14F-4D97-AF65-F5344CB8AC3E}">
        <p14:creationId xmlns:p14="http://schemas.microsoft.com/office/powerpoint/2010/main" val="3678560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739970-5195-412D-A62F-6860525B9B79}"/>
              </a:ext>
            </a:extLst>
          </p:cNvPr>
          <p:cNvSpPr>
            <a:spLocks noGrp="1"/>
          </p:cNvSpPr>
          <p:nvPr>
            <p:ph type="dt" sz="half" idx="10"/>
          </p:nvPr>
        </p:nvSpPr>
        <p:spPr/>
        <p:txBody>
          <a:bodyPr/>
          <a:lstStyle/>
          <a:p>
            <a:fld id="{53827669-B483-42EC-B0C4-E2C2E35BD5DF}" type="datetimeFigureOut">
              <a:rPr lang="en-US" smtClean="0"/>
              <a:t>2/13/2021</a:t>
            </a:fld>
            <a:endParaRPr lang="en-US"/>
          </a:p>
        </p:txBody>
      </p:sp>
      <p:sp>
        <p:nvSpPr>
          <p:cNvPr id="3" name="Footer Placeholder 2">
            <a:extLst>
              <a:ext uri="{FF2B5EF4-FFF2-40B4-BE49-F238E27FC236}">
                <a16:creationId xmlns:a16="http://schemas.microsoft.com/office/drawing/2014/main" id="{3E0B8871-E2B0-4485-BCB3-38113244D6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230C477-7953-4EB4-AF1C-32F7EE7F8E5E}"/>
              </a:ext>
            </a:extLst>
          </p:cNvPr>
          <p:cNvSpPr>
            <a:spLocks noGrp="1"/>
          </p:cNvSpPr>
          <p:nvPr>
            <p:ph type="sldNum" sz="quarter" idx="12"/>
          </p:nvPr>
        </p:nvSpPr>
        <p:spPr/>
        <p:txBody>
          <a:bodyPr/>
          <a:lstStyle/>
          <a:p>
            <a:fld id="{87239D46-A658-42D6-81EF-DA9C7511751A}" type="slidenum">
              <a:rPr lang="en-US" smtClean="0"/>
              <a:t>‹#›</a:t>
            </a:fld>
            <a:endParaRPr lang="en-US"/>
          </a:p>
        </p:txBody>
      </p:sp>
    </p:spTree>
    <p:extLst>
      <p:ext uri="{BB962C8B-B14F-4D97-AF65-F5344CB8AC3E}">
        <p14:creationId xmlns:p14="http://schemas.microsoft.com/office/powerpoint/2010/main" val="709113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8AB92-1B90-4950-AFAE-3FD0C1B77F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010F3A-6E4E-444B-B1B7-BF8D2ADA6E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693E91-BDC9-4FDC-BA95-AB64BC9735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FC4CA0E-B2D2-4833-974C-F44DC897AF23}"/>
              </a:ext>
            </a:extLst>
          </p:cNvPr>
          <p:cNvSpPr>
            <a:spLocks noGrp="1"/>
          </p:cNvSpPr>
          <p:nvPr>
            <p:ph type="dt" sz="half" idx="10"/>
          </p:nvPr>
        </p:nvSpPr>
        <p:spPr/>
        <p:txBody>
          <a:bodyPr/>
          <a:lstStyle/>
          <a:p>
            <a:fld id="{53827669-B483-42EC-B0C4-E2C2E35BD5DF}" type="datetimeFigureOut">
              <a:rPr lang="en-US" smtClean="0"/>
              <a:t>2/13/2021</a:t>
            </a:fld>
            <a:endParaRPr lang="en-US"/>
          </a:p>
        </p:txBody>
      </p:sp>
      <p:sp>
        <p:nvSpPr>
          <p:cNvPr id="6" name="Footer Placeholder 5">
            <a:extLst>
              <a:ext uri="{FF2B5EF4-FFF2-40B4-BE49-F238E27FC236}">
                <a16:creationId xmlns:a16="http://schemas.microsoft.com/office/drawing/2014/main" id="{2FA51EB1-3297-42E6-930F-EFA9813091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512045-7584-46F6-BC1C-92D815AA86D2}"/>
              </a:ext>
            </a:extLst>
          </p:cNvPr>
          <p:cNvSpPr>
            <a:spLocks noGrp="1"/>
          </p:cNvSpPr>
          <p:nvPr>
            <p:ph type="sldNum" sz="quarter" idx="12"/>
          </p:nvPr>
        </p:nvSpPr>
        <p:spPr/>
        <p:txBody>
          <a:bodyPr/>
          <a:lstStyle/>
          <a:p>
            <a:fld id="{87239D46-A658-42D6-81EF-DA9C7511751A}" type="slidenum">
              <a:rPr lang="en-US" smtClean="0"/>
              <a:t>‹#›</a:t>
            </a:fld>
            <a:endParaRPr lang="en-US"/>
          </a:p>
        </p:txBody>
      </p:sp>
    </p:spTree>
    <p:extLst>
      <p:ext uri="{BB962C8B-B14F-4D97-AF65-F5344CB8AC3E}">
        <p14:creationId xmlns:p14="http://schemas.microsoft.com/office/powerpoint/2010/main" val="865381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65B38-BB4F-4B11-94EB-7A69FD7EE2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5DD18E-6568-4201-867E-CE5565C79E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E536A0-525A-4FC1-91F1-9D8F75CD0D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ABEF7A-7D2F-4B85-B7DF-8FBC711844BF}"/>
              </a:ext>
            </a:extLst>
          </p:cNvPr>
          <p:cNvSpPr>
            <a:spLocks noGrp="1"/>
          </p:cNvSpPr>
          <p:nvPr>
            <p:ph type="dt" sz="half" idx="10"/>
          </p:nvPr>
        </p:nvSpPr>
        <p:spPr/>
        <p:txBody>
          <a:bodyPr/>
          <a:lstStyle/>
          <a:p>
            <a:fld id="{53827669-B483-42EC-B0C4-E2C2E35BD5DF}" type="datetimeFigureOut">
              <a:rPr lang="en-US" smtClean="0"/>
              <a:t>2/13/2021</a:t>
            </a:fld>
            <a:endParaRPr lang="en-US"/>
          </a:p>
        </p:txBody>
      </p:sp>
      <p:sp>
        <p:nvSpPr>
          <p:cNvPr id="6" name="Footer Placeholder 5">
            <a:extLst>
              <a:ext uri="{FF2B5EF4-FFF2-40B4-BE49-F238E27FC236}">
                <a16:creationId xmlns:a16="http://schemas.microsoft.com/office/drawing/2014/main" id="{7BEE636F-FFF7-47E5-A0DF-328BA7729B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152DFB-44E5-42E3-8120-F0652C5B1C2B}"/>
              </a:ext>
            </a:extLst>
          </p:cNvPr>
          <p:cNvSpPr>
            <a:spLocks noGrp="1"/>
          </p:cNvSpPr>
          <p:nvPr>
            <p:ph type="sldNum" sz="quarter" idx="12"/>
          </p:nvPr>
        </p:nvSpPr>
        <p:spPr/>
        <p:txBody>
          <a:bodyPr/>
          <a:lstStyle/>
          <a:p>
            <a:fld id="{87239D46-A658-42D6-81EF-DA9C7511751A}" type="slidenum">
              <a:rPr lang="en-US" smtClean="0"/>
              <a:t>‹#›</a:t>
            </a:fld>
            <a:endParaRPr lang="en-US"/>
          </a:p>
        </p:txBody>
      </p:sp>
    </p:spTree>
    <p:extLst>
      <p:ext uri="{BB962C8B-B14F-4D97-AF65-F5344CB8AC3E}">
        <p14:creationId xmlns:p14="http://schemas.microsoft.com/office/powerpoint/2010/main" val="1234238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ADA478-8FF2-4CBD-97BC-596C2DF2D7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F58078-531F-48B1-99D8-6DD5D20254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4B1A05-AC2A-4A2F-BE0E-B3276029BD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827669-B483-42EC-B0C4-E2C2E35BD5DF}" type="datetimeFigureOut">
              <a:rPr lang="en-US" smtClean="0"/>
              <a:t>2/13/2021</a:t>
            </a:fld>
            <a:endParaRPr lang="en-US"/>
          </a:p>
        </p:txBody>
      </p:sp>
      <p:sp>
        <p:nvSpPr>
          <p:cNvPr id="5" name="Footer Placeholder 4">
            <a:extLst>
              <a:ext uri="{FF2B5EF4-FFF2-40B4-BE49-F238E27FC236}">
                <a16:creationId xmlns:a16="http://schemas.microsoft.com/office/drawing/2014/main" id="{F639B1B5-12CF-457A-B524-FE5661EB11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DD998C-B3DE-4EA7-9B49-6BBDFE4EDF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239D46-A658-42D6-81EF-DA9C7511751A}" type="slidenum">
              <a:rPr lang="en-US" smtClean="0"/>
              <a:t>‹#›</a:t>
            </a:fld>
            <a:endParaRPr lang="en-US"/>
          </a:p>
        </p:txBody>
      </p:sp>
    </p:spTree>
    <p:extLst>
      <p:ext uri="{BB962C8B-B14F-4D97-AF65-F5344CB8AC3E}">
        <p14:creationId xmlns:p14="http://schemas.microsoft.com/office/powerpoint/2010/main" val="3489222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rimeim@sums.ac.ir" TargetMode="External"/><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 Id="rId4" Type="http://schemas.openxmlformats.org/officeDocument/2006/relationships/image" Target="../media/image15.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2588D-2751-48E9-B5A2-70B501733B18}"/>
              </a:ext>
            </a:extLst>
          </p:cNvPr>
          <p:cNvSpPr>
            <a:spLocks noGrp="1"/>
          </p:cNvSpPr>
          <p:nvPr>
            <p:ph type="ctrTitle"/>
          </p:nvPr>
        </p:nvSpPr>
        <p:spPr>
          <a:xfrm>
            <a:off x="1316387" y="1137309"/>
            <a:ext cx="9144000" cy="1338263"/>
          </a:xfrm>
        </p:spPr>
        <p:txBody>
          <a:bodyPr>
            <a:normAutofit/>
          </a:bodyPr>
          <a:lstStyle/>
          <a:p>
            <a:r>
              <a:rPr lang="en-US" sz="4000" b="1" dirty="0">
                <a:latin typeface="Calibri" panose="020F0502020204030204" pitchFamily="34" charset="0"/>
                <a:ea typeface="Calibri" panose="020F0502020204030204" pitchFamily="34" charset="0"/>
                <a:cs typeface="B Nazanin" panose="00000400000000000000" pitchFamily="2" charset="-78"/>
              </a:rPr>
              <a:t>Opportunities and Challenges of Mobile Health Education in Aging Society</a:t>
            </a:r>
            <a:endParaRPr lang="en-US" sz="4000" dirty="0"/>
          </a:p>
        </p:txBody>
      </p:sp>
      <p:pic>
        <p:nvPicPr>
          <p:cNvPr id="4" name="Picture 3">
            <a:extLst>
              <a:ext uri="{FF2B5EF4-FFF2-40B4-BE49-F238E27FC236}">
                <a16:creationId xmlns:a16="http://schemas.microsoft.com/office/drawing/2014/main" id="{E042909F-909D-4A80-95E0-15E5EB7AD0C3}"/>
              </a:ext>
            </a:extLst>
          </p:cNvPr>
          <p:cNvPicPr>
            <a:picLocks noChangeAspect="1"/>
          </p:cNvPicPr>
          <p:nvPr/>
        </p:nvPicPr>
        <p:blipFill>
          <a:blip r:embed="rId2"/>
          <a:stretch>
            <a:fillRect/>
          </a:stretch>
        </p:blipFill>
        <p:spPr>
          <a:xfrm>
            <a:off x="247397" y="281925"/>
            <a:ext cx="1273531" cy="1552564"/>
          </a:xfrm>
          <a:prstGeom prst="rect">
            <a:avLst/>
          </a:prstGeom>
        </p:spPr>
      </p:pic>
      <p:sp>
        <p:nvSpPr>
          <p:cNvPr id="5" name="Subtitle 2">
            <a:extLst>
              <a:ext uri="{FF2B5EF4-FFF2-40B4-BE49-F238E27FC236}">
                <a16:creationId xmlns:a16="http://schemas.microsoft.com/office/drawing/2014/main" id="{A6B6F509-B871-4DD0-91F1-82D0EF312736}"/>
              </a:ext>
            </a:extLst>
          </p:cNvPr>
          <p:cNvSpPr txBox="1">
            <a:spLocks/>
          </p:cNvSpPr>
          <p:nvPr/>
        </p:nvSpPr>
        <p:spPr>
          <a:xfrm>
            <a:off x="2722154" y="3254370"/>
            <a:ext cx="9144000" cy="1655762"/>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B Koodak"/>
              </a:rPr>
              <a:t>Masoud Karimi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ysClr val="windowText" lastClr="000000"/>
                </a:solidFill>
                <a:effectLst/>
                <a:uLnTx/>
                <a:uFillTx/>
                <a:latin typeface="Calibri"/>
                <a:ea typeface="+mn-ea"/>
                <a:cs typeface="B Koodak"/>
              </a:rPr>
              <a:t>MD, MPH, PhD in Health promotion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ysClr val="windowText" lastClr="000000"/>
                </a:solidFill>
                <a:effectLst/>
                <a:uLnTx/>
                <a:uFillTx/>
                <a:latin typeface="Calibri"/>
                <a:ea typeface="+mn-ea"/>
                <a:cs typeface="B Koodak"/>
              </a:rPr>
              <a:t>Assistant Professor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ysClr val="windowText" lastClr="000000"/>
                </a:solidFill>
                <a:effectLst/>
                <a:uLnTx/>
                <a:uFillTx/>
                <a:latin typeface="Calibri"/>
                <a:ea typeface="+mn-ea"/>
                <a:cs typeface="B Koodak"/>
              </a:rPr>
              <a:t>Shiraz University of Medical Sciences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ysClr val="windowText" lastClr="000000"/>
                </a:solidFill>
                <a:effectLst/>
                <a:uLnTx/>
                <a:uFillTx/>
                <a:latin typeface="Calibri"/>
                <a:ea typeface="+mn-ea"/>
                <a:cs typeface="B Koodak"/>
                <a:hlinkClick r:id="rId3"/>
              </a:rPr>
              <a:t>karimeim@sums.ac.ir</a:t>
            </a:r>
            <a:r>
              <a:rPr kumimoji="0" lang="en-US" sz="1600" b="0" i="0" u="none" strike="noStrike" kern="1200" cap="none" spc="0" normalizeH="0" baseline="0" noProof="0" dirty="0">
                <a:ln>
                  <a:noFill/>
                </a:ln>
                <a:solidFill>
                  <a:sysClr val="windowText" lastClr="000000"/>
                </a:solidFill>
                <a:effectLst/>
                <a:uLnTx/>
                <a:uFillTx/>
                <a:latin typeface="Calibri"/>
                <a:ea typeface="+mn-ea"/>
                <a:cs typeface="B Koodak"/>
              </a:rPr>
              <a:t> </a:t>
            </a:r>
          </a:p>
        </p:txBody>
      </p:sp>
      <p:pic>
        <p:nvPicPr>
          <p:cNvPr id="6" name="Picture 5">
            <a:extLst>
              <a:ext uri="{FF2B5EF4-FFF2-40B4-BE49-F238E27FC236}">
                <a16:creationId xmlns:a16="http://schemas.microsoft.com/office/drawing/2014/main" id="{9A707592-1DF8-4148-98D0-4AEB8EBED068}"/>
              </a:ext>
            </a:extLst>
          </p:cNvPr>
          <p:cNvPicPr>
            <a:picLocks noChangeAspect="1"/>
          </p:cNvPicPr>
          <p:nvPr/>
        </p:nvPicPr>
        <p:blipFill>
          <a:blip r:embed="rId4"/>
          <a:stretch>
            <a:fillRect/>
          </a:stretch>
        </p:blipFill>
        <p:spPr>
          <a:xfrm>
            <a:off x="10248679" y="56089"/>
            <a:ext cx="1841152" cy="1847248"/>
          </a:xfrm>
          <a:prstGeom prst="rect">
            <a:avLst/>
          </a:prstGeom>
        </p:spPr>
      </p:pic>
      <p:sp>
        <p:nvSpPr>
          <p:cNvPr id="7" name="TextBox 6">
            <a:extLst>
              <a:ext uri="{FF2B5EF4-FFF2-40B4-BE49-F238E27FC236}">
                <a16:creationId xmlns:a16="http://schemas.microsoft.com/office/drawing/2014/main" id="{EC20C4BE-AF59-4B7D-9232-8BAE478871B6}"/>
              </a:ext>
            </a:extLst>
          </p:cNvPr>
          <p:cNvSpPr txBox="1"/>
          <p:nvPr/>
        </p:nvSpPr>
        <p:spPr>
          <a:xfrm>
            <a:off x="10248679" y="1637164"/>
            <a:ext cx="1841152" cy="338554"/>
          </a:xfrm>
          <a:prstGeom prst="rect">
            <a:avLst/>
          </a:prstGeom>
          <a:noFill/>
        </p:spPr>
        <p:txBody>
          <a:bodyPr wrap="square" rtlCol="0">
            <a:spAutoFit/>
          </a:bodyPr>
          <a:lstStyle/>
          <a:p>
            <a:pPr algn="ctr"/>
            <a:r>
              <a:rPr lang="en-US" sz="1600" b="1" dirty="0">
                <a:solidFill>
                  <a:schemeClr val="accent1">
                    <a:lumMod val="75000"/>
                  </a:schemeClr>
                </a:solidFill>
              </a:rPr>
              <a:t>School of Health</a:t>
            </a:r>
          </a:p>
        </p:txBody>
      </p:sp>
      <p:pic>
        <p:nvPicPr>
          <p:cNvPr id="8" name="Picture 7">
            <a:extLst>
              <a:ext uri="{FF2B5EF4-FFF2-40B4-BE49-F238E27FC236}">
                <a16:creationId xmlns:a16="http://schemas.microsoft.com/office/drawing/2014/main" id="{CD58D0CB-B176-43FE-9347-753D079001AF}"/>
              </a:ext>
            </a:extLst>
          </p:cNvPr>
          <p:cNvPicPr>
            <a:picLocks noChangeAspect="1"/>
          </p:cNvPicPr>
          <p:nvPr/>
        </p:nvPicPr>
        <p:blipFill>
          <a:blip r:embed="rId5"/>
          <a:stretch>
            <a:fillRect/>
          </a:stretch>
        </p:blipFill>
        <p:spPr>
          <a:xfrm>
            <a:off x="1520928" y="2915709"/>
            <a:ext cx="3506002" cy="2333085"/>
          </a:xfrm>
          <a:prstGeom prst="rect">
            <a:avLst/>
          </a:prstGeom>
        </p:spPr>
      </p:pic>
    </p:spTree>
    <p:extLst>
      <p:ext uri="{BB962C8B-B14F-4D97-AF65-F5344CB8AC3E}">
        <p14:creationId xmlns:p14="http://schemas.microsoft.com/office/powerpoint/2010/main" val="512485527"/>
      </p:ext>
    </p:extLst>
  </p:cSld>
  <p:clrMapOvr>
    <a:masterClrMapping/>
  </p:clrMapOvr>
  <mc:AlternateContent xmlns:mc="http://schemas.openxmlformats.org/markup-compatibility/2006" xmlns:p14="http://schemas.microsoft.com/office/powerpoint/2010/main">
    <mc:Choice Requires="p14">
      <p:transition spd="slow" p14:dur="2000" advTm="28187"/>
    </mc:Choice>
    <mc:Fallback xmlns="">
      <p:transition spd="slow" advTm="2818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8082D-56D5-4284-952E-F32C5E8588E0}"/>
              </a:ext>
            </a:extLst>
          </p:cNvPr>
          <p:cNvSpPr>
            <a:spLocks noGrp="1"/>
          </p:cNvSpPr>
          <p:nvPr>
            <p:ph type="title"/>
          </p:nvPr>
        </p:nvSpPr>
        <p:spPr/>
        <p:txBody>
          <a:bodyPr/>
          <a:lstStyle/>
          <a:p>
            <a:r>
              <a:rPr lang="en-US" b="1" dirty="0" smtClean="0">
                <a:solidFill>
                  <a:prstClr val="black"/>
                </a:solidFill>
                <a:latin typeface="Calibri" panose="020F0502020204030204" pitchFamily="34" charset="0"/>
                <a:ea typeface="Calibri" panose="020F0502020204030204" pitchFamily="34" charset="0"/>
                <a:cs typeface="Calibri" panose="020F0502020204030204" pitchFamily="34" charset="0"/>
              </a:rPr>
              <a:t>Aging and Perception</a:t>
            </a:r>
            <a:endParaRPr lang="en-US" dirty="0"/>
          </a:p>
        </p:txBody>
      </p:sp>
      <p:sp>
        <p:nvSpPr>
          <p:cNvPr id="3" name="Content Placeholder 2">
            <a:extLst>
              <a:ext uri="{FF2B5EF4-FFF2-40B4-BE49-F238E27FC236}">
                <a16:creationId xmlns:a16="http://schemas.microsoft.com/office/drawing/2014/main" id="{727A059D-4834-4579-B4B6-2628B3FD0DBC}"/>
              </a:ext>
            </a:extLst>
          </p:cNvPr>
          <p:cNvSpPr>
            <a:spLocks noGrp="1"/>
          </p:cNvSpPr>
          <p:nvPr>
            <p:ph idx="1"/>
          </p:nvPr>
        </p:nvSpPr>
        <p:spPr>
          <a:xfrm>
            <a:off x="359229" y="1825625"/>
            <a:ext cx="10994571" cy="4351338"/>
          </a:xfrm>
        </p:spPr>
        <p:txBody>
          <a:bodyPr>
            <a:normAutofit/>
          </a:bodyPr>
          <a:lstStyle/>
          <a:p>
            <a:pPr marL="0" marR="0">
              <a:lnSpc>
                <a:spcPct val="107000"/>
              </a:lnSpc>
              <a:spcBef>
                <a:spcPts val="0"/>
              </a:spcBef>
              <a:spcAft>
                <a:spcPts val="0"/>
              </a:spcAft>
            </a:pPr>
            <a:r>
              <a:rPr lang="en-US" b="1" dirty="0" smtClean="0">
                <a:latin typeface="Calibri" panose="020F0502020204030204" pitchFamily="34" charset="0"/>
                <a:ea typeface="Calibri" panose="020F0502020204030204" pitchFamily="34" charset="0"/>
                <a:cs typeface="Calibri" panose="020F0502020204030204" pitchFamily="34" charset="0"/>
              </a:rPr>
              <a:t>Cognitive aging factors that affect language processing</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marL="914400" lvl="2">
              <a:lnSpc>
                <a:spcPct val="107000"/>
              </a:lnSpc>
              <a:spcBef>
                <a:spcPts val="0"/>
              </a:spcBef>
            </a:pPr>
            <a:r>
              <a:rPr lang="en-US" dirty="0" smtClean="0">
                <a:latin typeface="Calibri" panose="020F0502020204030204" pitchFamily="34" charset="0"/>
                <a:ea typeface="Calibri" panose="020F0502020204030204" pitchFamily="34" charset="0"/>
                <a:cs typeface="Calibri" panose="020F0502020204030204" pitchFamily="34" charset="0"/>
              </a:rPr>
              <a:t>Loss </a:t>
            </a:r>
            <a:r>
              <a:rPr lang="en-US" dirty="0">
                <a:latin typeface="Calibri" panose="020F0502020204030204" pitchFamily="34" charset="0"/>
                <a:ea typeface="Calibri" panose="020F0502020204030204" pitchFamily="34" charset="0"/>
                <a:cs typeface="Calibri" panose="020F0502020204030204" pitchFamily="34" charset="0"/>
              </a:rPr>
              <a:t>of processing speed</a:t>
            </a:r>
          </a:p>
          <a:p>
            <a:pPr marL="914400" lvl="2">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Reduced processing space</a:t>
            </a:r>
          </a:p>
          <a:p>
            <a:pPr marL="914400" lvl="2">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Reduced processing efficiency</a:t>
            </a:r>
          </a:p>
          <a:p>
            <a:pPr marL="914400" lvl="2">
              <a:lnSpc>
                <a:spcPct val="107000"/>
              </a:lnSpc>
              <a:spcBef>
                <a:spcPts val="0"/>
              </a:spcBef>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914400" lvl="2">
              <a:lnSpc>
                <a:spcPct val="107000"/>
              </a:lnSpc>
              <a:spcBef>
                <a:spcPts val="0"/>
              </a:spcBef>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914400" lvl="2">
              <a:lnSpc>
                <a:spcPct val="107000"/>
              </a:lnSpc>
              <a:spcBef>
                <a:spcPts val="0"/>
              </a:spcBef>
            </a:pPr>
            <a:endParaRPr lang="en-US" sz="1600" dirty="0">
              <a:latin typeface="Calibri" panose="020F0502020204030204" pitchFamily="34" charset="0"/>
              <a:ea typeface="Calibri" panose="020F0502020204030204" pitchFamily="34" charset="0"/>
              <a:cs typeface="Arial" panose="020B0604020202020204" pitchFamily="34" charset="0"/>
            </a:endParaRPr>
          </a:p>
          <a:p>
            <a:pPr marL="228600" lvl="1" indent="0" algn="ctr">
              <a:lnSpc>
                <a:spcPct val="107000"/>
              </a:lnSpc>
              <a:spcBef>
                <a:spcPts val="0"/>
              </a:spcBef>
              <a:buNone/>
            </a:pPr>
            <a:r>
              <a:rPr lang="en-US" sz="2000" dirty="0">
                <a:solidFill>
                  <a:srgbClr val="FF0000"/>
                </a:solidFill>
                <a:latin typeface="Calibri" panose="020F0502020204030204" pitchFamily="34" charset="0"/>
                <a:ea typeface="Calibri" panose="020F0502020204030204" pitchFamily="34" charset="0"/>
                <a:cs typeface="Calibri" panose="020F0502020204030204" pitchFamily="34" charset="0"/>
              </a:rPr>
              <a:t>102 and 120 wpm </a:t>
            </a:r>
            <a:endParaRPr lang="en-US" sz="20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228600" lvl="1" indent="0" algn="ctr">
              <a:lnSpc>
                <a:spcPct val="107000"/>
              </a:lnSpc>
              <a:spcBef>
                <a:spcPts val="0"/>
              </a:spcBef>
              <a:buNone/>
            </a:pPr>
            <a:r>
              <a:rPr lang="en-US" dirty="0">
                <a:solidFill>
                  <a:srgbClr val="FF0000"/>
                </a:solidFill>
                <a:latin typeface="Calibri" panose="020F0502020204030204" pitchFamily="34" charset="0"/>
                <a:ea typeface="Calibri" panose="020F0502020204030204" pitchFamily="34" charset="0"/>
                <a:cs typeface="Calibri" panose="020F0502020204030204" pitchFamily="34" charset="0"/>
              </a:rPr>
              <a:t>short sentences with one simple idea per sentence</a:t>
            </a:r>
          </a:p>
          <a:p>
            <a:pPr marL="228600" lvl="1" indent="0" algn="ctr">
              <a:lnSpc>
                <a:spcPct val="107000"/>
              </a:lnSpc>
              <a:spcBef>
                <a:spcPts val="0"/>
              </a:spcBef>
              <a:buNone/>
            </a:pPr>
            <a:r>
              <a:rPr lang="en-US" dirty="0">
                <a:solidFill>
                  <a:srgbClr val="FF0000"/>
                </a:solidFill>
                <a:latin typeface="Calibri" panose="020F0502020204030204" pitchFamily="34" charset="0"/>
                <a:ea typeface="Calibri" panose="020F0502020204030204" pitchFamily="34" charset="0"/>
                <a:cs typeface="Calibri" panose="020F0502020204030204" pitchFamily="34" charset="0"/>
              </a:rPr>
              <a:t>Reducing volume of information</a:t>
            </a:r>
          </a:p>
          <a:p>
            <a:pPr marL="228600" lvl="1" indent="0">
              <a:lnSpc>
                <a:spcPct val="107000"/>
              </a:lnSpc>
              <a:spcBef>
                <a:spcPts val="0"/>
              </a:spcBef>
              <a:buNone/>
            </a:pPr>
            <a:endParaRPr lang="en-US" dirty="0"/>
          </a:p>
        </p:txBody>
      </p:sp>
    </p:spTree>
    <p:custDataLst>
      <p:tags r:id="rId1"/>
    </p:custDataLst>
    <p:extLst>
      <p:ext uri="{BB962C8B-B14F-4D97-AF65-F5344CB8AC3E}">
        <p14:creationId xmlns:p14="http://schemas.microsoft.com/office/powerpoint/2010/main" val="3096138955"/>
      </p:ext>
    </p:extLst>
  </p:cSld>
  <p:clrMapOvr>
    <a:masterClrMapping/>
  </p:clrMapOvr>
  <mc:AlternateContent xmlns:mc="http://schemas.openxmlformats.org/markup-compatibility/2006" xmlns:p14="http://schemas.microsoft.com/office/powerpoint/2010/main">
    <mc:Choice Requires="p14">
      <p:transition spd="slow" p14:dur="2000" advTm="51956"/>
    </mc:Choice>
    <mc:Fallback xmlns="">
      <p:transition spd="slow" advTm="519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D50B2-4217-4790-92BB-3FA9E7546B74}"/>
              </a:ext>
            </a:extLst>
          </p:cNvPr>
          <p:cNvSpPr>
            <a:spLocks noGrp="1"/>
          </p:cNvSpPr>
          <p:nvPr>
            <p:ph type="title"/>
          </p:nvPr>
        </p:nvSpPr>
        <p:spPr/>
        <p:txBody>
          <a:bodyPr/>
          <a:lstStyle/>
          <a:p>
            <a:r>
              <a:rPr lang="en-US" b="1" dirty="0" smtClean="0">
                <a:solidFill>
                  <a:prstClr val="black"/>
                </a:solidFill>
                <a:latin typeface="Calibri" panose="020F0502020204030204" pitchFamily="34" charset="0"/>
                <a:ea typeface="Calibri" panose="020F0502020204030204" pitchFamily="34" charset="0"/>
                <a:cs typeface="Calibri" panose="020F0502020204030204" pitchFamily="34" charset="0"/>
              </a:rPr>
              <a:t>Aging and Perception</a:t>
            </a:r>
            <a:endParaRPr lang="en-US" dirty="0"/>
          </a:p>
        </p:txBody>
      </p:sp>
      <p:sp>
        <p:nvSpPr>
          <p:cNvPr id="3" name="Content Placeholder 2">
            <a:extLst>
              <a:ext uri="{FF2B5EF4-FFF2-40B4-BE49-F238E27FC236}">
                <a16:creationId xmlns:a16="http://schemas.microsoft.com/office/drawing/2014/main" id="{FA9B38DB-B99C-4B29-8427-565C0DFBB72A}"/>
              </a:ext>
            </a:extLst>
          </p:cNvPr>
          <p:cNvSpPr>
            <a:spLocks noGrp="1"/>
          </p:cNvSpPr>
          <p:nvPr>
            <p:ph idx="1"/>
          </p:nvPr>
        </p:nvSpPr>
        <p:spPr>
          <a:xfrm>
            <a:off x="838200" y="1825625"/>
            <a:ext cx="8501743" cy="4351338"/>
          </a:xfrm>
        </p:spPr>
        <p:txBody>
          <a:bodyPr>
            <a:normAutofit/>
          </a:bodyPr>
          <a:lstStyle/>
          <a:p>
            <a:pPr marL="0" marR="0">
              <a:lnSpc>
                <a:spcPct val="107000"/>
              </a:lnSpc>
              <a:spcBef>
                <a:spcPts val="0"/>
              </a:spcBef>
              <a:spcAft>
                <a:spcPts val="0"/>
              </a:spcAft>
            </a:pPr>
            <a:r>
              <a:rPr lang="en-US" b="1" dirty="0" smtClean="0">
                <a:latin typeface="Calibri" panose="020F0502020204030204" pitchFamily="34" charset="0"/>
                <a:ea typeface="Calibri" panose="020F0502020204030204" pitchFamily="34" charset="0"/>
                <a:cs typeface="Calibri" panose="020F0502020204030204" pitchFamily="34" charset="0"/>
              </a:rPr>
              <a:t>Cognitive aging factors that affect memory</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marL="457200" lvl="1">
              <a:lnSpc>
                <a:spcPct val="107000"/>
              </a:lnSpc>
              <a:spcBef>
                <a:spcPts val="0"/>
              </a:spcBef>
            </a:pPr>
            <a:r>
              <a:rPr lang="en-US" dirty="0" smtClean="0">
                <a:latin typeface="Calibri" panose="020F0502020204030204" pitchFamily="34" charset="0"/>
                <a:ea typeface="Calibri" panose="020F0502020204030204" pitchFamily="34" charset="0"/>
                <a:cs typeface="Calibri" panose="020F0502020204030204" pitchFamily="34" charset="0"/>
              </a:rPr>
              <a:t>Memory </a:t>
            </a:r>
            <a:r>
              <a:rPr lang="en-US" dirty="0">
                <a:latin typeface="Calibri" panose="020F0502020204030204" pitchFamily="34" charset="0"/>
                <a:ea typeface="Calibri" panose="020F0502020204030204" pitchFamily="34" charset="0"/>
                <a:cs typeface="Calibri" panose="020F0502020204030204" pitchFamily="34" charset="0"/>
              </a:rPr>
              <a:t>allows:</a:t>
            </a:r>
          </a:p>
          <a:p>
            <a:pPr marL="914400" lvl="2">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The storage of  information </a:t>
            </a:r>
          </a:p>
          <a:p>
            <a:pPr marL="914400" lvl="2">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More complex functions such as:</a:t>
            </a:r>
          </a:p>
          <a:p>
            <a:pPr marL="1371600" lvl="3">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Estimation</a:t>
            </a:r>
          </a:p>
          <a:p>
            <a:pPr marL="1371600" lvl="3">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Comprehension</a:t>
            </a:r>
          </a:p>
          <a:p>
            <a:pPr marL="1371600" lvl="3">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Decision making</a:t>
            </a:r>
          </a:p>
          <a:p>
            <a:pPr marL="1371600" lvl="3">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Inferencing</a:t>
            </a:r>
          </a:p>
          <a:p>
            <a:pPr marL="1371600" lvl="3">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Observational learning</a:t>
            </a:r>
          </a:p>
          <a:p>
            <a:pPr marL="1371600" lvl="3">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Problem solving</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lvl="1">
              <a:lnSpc>
                <a:spcPct val="107000"/>
              </a:lnSpc>
              <a:spcBef>
                <a:spcPts val="0"/>
              </a:spcBef>
            </a:pPr>
            <a:endParaRPr lang="en-US" dirty="0">
              <a:latin typeface="Calibri" panose="020F0502020204030204" pitchFamily="34" charset="0"/>
              <a:ea typeface="Calibri" panose="020F0502020204030204" pitchFamily="34" charset="0"/>
              <a:cs typeface="Calibri" panose="020F0502020204030204" pitchFamily="34" charset="0"/>
            </a:endParaRPr>
          </a:p>
          <a:p>
            <a:pPr marL="457200" lvl="1">
              <a:lnSpc>
                <a:spcPct val="107000"/>
              </a:lnSpc>
              <a:spcBef>
                <a:spcPts val="0"/>
              </a:spcBef>
            </a:pPr>
            <a:endParaRPr lang="en-US" dirty="0">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4" name="Rectangle 3">
            <a:extLst>
              <a:ext uri="{FF2B5EF4-FFF2-40B4-BE49-F238E27FC236}">
                <a16:creationId xmlns:a16="http://schemas.microsoft.com/office/drawing/2014/main" id="{8AEA4DE0-F007-4495-81A0-287EDE706510}"/>
              </a:ext>
            </a:extLst>
          </p:cNvPr>
          <p:cNvSpPr/>
          <p:nvPr/>
        </p:nvSpPr>
        <p:spPr>
          <a:xfrm>
            <a:off x="5529943" y="3568707"/>
            <a:ext cx="6096000" cy="865173"/>
          </a:xfrm>
          <a:prstGeom prst="rect">
            <a:avLst/>
          </a:prstGeom>
          <a:solidFill>
            <a:schemeClr val="accent2">
              <a:lumMod val="40000"/>
              <a:lumOff val="60000"/>
            </a:schemeClr>
          </a:solidFill>
        </p:spPr>
        <p:txBody>
          <a:bodyPr>
            <a:spAutoFit/>
          </a:bodyPr>
          <a:lstStyle/>
          <a:p>
            <a:pPr lvl="1" indent="-228600">
              <a:lnSpc>
                <a:spcPct val="107000"/>
              </a:lnSpc>
              <a:buFont typeface="Arial" panose="020B0604020202020204" pitchFamily="34" charset="0"/>
              <a:buChar char="•"/>
            </a:pPr>
            <a:r>
              <a:rPr lang="en-US" sz="2400" dirty="0" smtClean="0">
                <a:solidFill>
                  <a:prstClr val="black"/>
                </a:solidFill>
                <a:latin typeface="Calibri" panose="020F0502020204030204" pitchFamily="34" charset="0"/>
                <a:ea typeface="Calibri" panose="020F0502020204030204" pitchFamily="34" charset="0"/>
                <a:cs typeface="Calibri" panose="020F0502020204030204" pitchFamily="34" charset="0"/>
              </a:rPr>
              <a:t>Delivering information in small chunks</a:t>
            </a:r>
          </a:p>
          <a:p>
            <a:pPr lvl="1" indent="-228600">
              <a:lnSpc>
                <a:spcPct val="107000"/>
              </a:lnSpc>
              <a:buFont typeface="Arial" panose="020B0604020202020204" pitchFamily="34" charset="0"/>
              <a:buChar char="•"/>
            </a:pPr>
            <a:r>
              <a:rPr lang="en-US" sz="2400" dirty="0" smtClean="0">
                <a:solidFill>
                  <a:prstClr val="black"/>
                </a:solidFill>
                <a:latin typeface="Calibri" panose="020F0502020204030204" pitchFamily="34" charset="0"/>
                <a:ea typeface="Calibri" panose="020F0502020204030204" pitchFamily="34" charset="0"/>
                <a:cs typeface="Calibri" panose="020F0502020204030204" pitchFamily="34" charset="0"/>
              </a:rPr>
              <a:t>Relating new </a:t>
            </a:r>
            <a:r>
              <a:rPr lang="en-US" sz="2400" dirty="0">
                <a:solidFill>
                  <a:prstClr val="black"/>
                </a:solidFill>
                <a:latin typeface="Calibri" panose="020F0502020204030204" pitchFamily="34" charset="0"/>
                <a:ea typeface="Calibri" panose="020F0502020204030204" pitchFamily="34" charset="0"/>
                <a:cs typeface="Calibri" panose="020F0502020204030204" pitchFamily="34" charset="0"/>
              </a:rPr>
              <a:t>information to old yields</a:t>
            </a:r>
            <a:endPar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615907281"/>
      </p:ext>
    </p:extLst>
  </p:cSld>
  <p:clrMapOvr>
    <a:masterClrMapping/>
  </p:clrMapOvr>
  <mc:AlternateContent xmlns:mc="http://schemas.openxmlformats.org/markup-compatibility/2006" xmlns:p14="http://schemas.microsoft.com/office/powerpoint/2010/main">
    <mc:Choice Requires="p14">
      <p:transition spd="slow" p14:dur="2000" advTm="48556"/>
    </mc:Choice>
    <mc:Fallback xmlns="">
      <p:transition spd="slow" advTm="485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5BB23-A7B5-450E-8A71-27CA057ABD9E}"/>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Andragogy</a:t>
            </a:r>
            <a:endParaRPr lang="en-US" dirty="0"/>
          </a:p>
        </p:txBody>
      </p:sp>
      <p:sp>
        <p:nvSpPr>
          <p:cNvPr id="3" name="Content Placeholder 2">
            <a:extLst>
              <a:ext uri="{FF2B5EF4-FFF2-40B4-BE49-F238E27FC236}">
                <a16:creationId xmlns:a16="http://schemas.microsoft.com/office/drawing/2014/main" id="{FED15966-DC1C-4D52-9776-59E47E73675A}"/>
              </a:ext>
            </a:extLst>
          </p:cNvPr>
          <p:cNvSpPr>
            <a:spLocks noGrp="1"/>
          </p:cNvSpPr>
          <p:nvPr>
            <p:ph idx="1"/>
          </p:nvPr>
        </p:nvSpPr>
        <p:spPr>
          <a:xfrm>
            <a:off x="838200" y="1700520"/>
            <a:ext cx="11037433" cy="4351338"/>
          </a:xfrm>
        </p:spPr>
        <p:txBody>
          <a:bodyPr>
            <a:normAutofit fontScale="92500"/>
          </a:bodyPr>
          <a:lstStyle/>
          <a:p>
            <a:pPr marL="0" marR="0">
              <a:lnSpc>
                <a:spcPct val="107000"/>
              </a:lnSpc>
              <a:spcBef>
                <a:spcPts val="0"/>
              </a:spcBef>
              <a:spcAft>
                <a:spcPts val="0"/>
              </a:spcAft>
            </a:pPr>
            <a:r>
              <a:rPr lang="en-US" sz="2400" b="1" dirty="0">
                <a:latin typeface="Calibri" panose="020F0502020204030204" pitchFamily="34" charset="0"/>
                <a:ea typeface="Calibri" panose="020F0502020204030204" pitchFamily="34" charset="0"/>
                <a:cs typeface="Calibri" panose="020F0502020204030204" pitchFamily="34" charset="0"/>
              </a:rPr>
              <a:t>Principles: </a:t>
            </a:r>
            <a:endParaRPr lang="en-US" sz="2400" b="1" dirty="0">
              <a:latin typeface="Calibri" panose="020F0502020204030204" pitchFamily="34" charset="0"/>
              <a:ea typeface="Calibri" panose="020F0502020204030204" pitchFamily="34" charset="0"/>
              <a:cs typeface="Arial" panose="020B0604020202020204" pitchFamily="34" charset="0"/>
            </a:endParaRPr>
          </a:p>
          <a:p>
            <a:pPr lvl="1"/>
            <a:r>
              <a:rPr lang="en-US" b="1" dirty="0"/>
              <a:t>Active Learning: </a:t>
            </a:r>
          </a:p>
          <a:p>
            <a:pPr lvl="3"/>
            <a:r>
              <a:rPr lang="en-US" dirty="0"/>
              <a:t>Active participation through discussion, feedback and activities instead of passive listening or reading. </a:t>
            </a:r>
          </a:p>
          <a:p>
            <a:pPr lvl="1"/>
            <a:endParaRPr lang="en-US" dirty="0"/>
          </a:p>
          <a:p>
            <a:pPr lvl="1"/>
            <a:r>
              <a:rPr lang="en-US" b="1" dirty="0"/>
              <a:t>Problem-Centric: </a:t>
            </a:r>
          </a:p>
          <a:p>
            <a:pPr lvl="3"/>
            <a:r>
              <a:rPr lang="en-US" dirty="0"/>
              <a:t>Adults are problem-centric, not content-centric</a:t>
            </a:r>
          </a:p>
          <a:p>
            <a:pPr lvl="3"/>
            <a:r>
              <a:rPr lang="en-US" dirty="0"/>
              <a:t>Adults come to your presentation expecting to get their problems solved not to get more information. </a:t>
            </a:r>
          </a:p>
          <a:p>
            <a:pPr lvl="1"/>
            <a:endParaRPr lang="en-US" dirty="0"/>
          </a:p>
          <a:p>
            <a:pPr lvl="1"/>
            <a:r>
              <a:rPr lang="en-US" b="1" dirty="0"/>
              <a:t>Previous Experience </a:t>
            </a:r>
          </a:p>
          <a:p>
            <a:pPr lvl="1"/>
            <a:endParaRPr lang="en-US" dirty="0"/>
          </a:p>
          <a:p>
            <a:pPr lvl="1"/>
            <a:r>
              <a:rPr lang="en-US" b="1" dirty="0"/>
              <a:t>Relevance:</a:t>
            </a:r>
          </a:p>
          <a:p>
            <a:pPr lvl="3"/>
            <a:r>
              <a:rPr lang="en-US" dirty="0"/>
              <a:t> Content must have meaning and immediate relevance (</a:t>
            </a:r>
            <a:r>
              <a:rPr lang="en-US" b="1" dirty="0"/>
              <a:t>what’s in it for me)</a:t>
            </a:r>
            <a:endParaRPr lang="en-US" dirty="0"/>
          </a:p>
          <a:p>
            <a:endParaRPr lang="en-US" dirty="0"/>
          </a:p>
          <a:p>
            <a:pPr marL="0" marR="0" indent="0">
              <a:lnSpc>
                <a:spcPct val="107000"/>
              </a:lnSpc>
              <a:spcBef>
                <a:spcPts val="0"/>
              </a:spcBef>
              <a:spcAft>
                <a:spcPts val="0"/>
              </a:spcAft>
              <a:buNone/>
            </a:pPr>
            <a:endParaRPr lang="en-US" sz="24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4" name="Picture 3">
            <a:extLst>
              <a:ext uri="{FF2B5EF4-FFF2-40B4-BE49-F238E27FC236}">
                <a16:creationId xmlns:a16="http://schemas.microsoft.com/office/drawing/2014/main" id="{72985F0B-D2E8-4183-A2B0-41F9416EC4DE}"/>
              </a:ext>
            </a:extLst>
          </p:cNvPr>
          <p:cNvPicPr>
            <a:picLocks noChangeAspect="1"/>
          </p:cNvPicPr>
          <p:nvPr/>
        </p:nvPicPr>
        <p:blipFill>
          <a:blip r:embed="rId2"/>
          <a:stretch>
            <a:fillRect/>
          </a:stretch>
        </p:blipFill>
        <p:spPr>
          <a:xfrm>
            <a:off x="8970508" y="254000"/>
            <a:ext cx="2905125" cy="1571625"/>
          </a:xfrm>
          <a:prstGeom prst="rect">
            <a:avLst/>
          </a:prstGeom>
        </p:spPr>
      </p:pic>
    </p:spTree>
    <p:extLst>
      <p:ext uri="{BB962C8B-B14F-4D97-AF65-F5344CB8AC3E}">
        <p14:creationId xmlns:p14="http://schemas.microsoft.com/office/powerpoint/2010/main" val="3588675724"/>
      </p:ext>
    </p:extLst>
  </p:cSld>
  <p:clrMapOvr>
    <a:masterClrMapping/>
  </p:clrMapOvr>
  <mc:AlternateContent xmlns:mc="http://schemas.openxmlformats.org/markup-compatibility/2006" xmlns:p14="http://schemas.microsoft.com/office/powerpoint/2010/main">
    <mc:Choice Requires="p14">
      <p:transition spd="slow" p14:dur="2000" advTm="78221"/>
    </mc:Choice>
    <mc:Fallback xmlns="">
      <p:transition spd="slow" advTm="78221"/>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5BB23-A7B5-450E-8A71-27CA057ABD9E}"/>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Andragogy</a:t>
            </a:r>
            <a:endParaRPr lang="en-US" dirty="0"/>
          </a:p>
        </p:txBody>
      </p:sp>
      <p:sp>
        <p:nvSpPr>
          <p:cNvPr id="3" name="Content Placeholder 2">
            <a:extLst>
              <a:ext uri="{FF2B5EF4-FFF2-40B4-BE49-F238E27FC236}">
                <a16:creationId xmlns:a16="http://schemas.microsoft.com/office/drawing/2014/main" id="{FED15966-DC1C-4D52-9776-59E47E73675A}"/>
              </a:ext>
            </a:extLst>
          </p:cNvPr>
          <p:cNvSpPr>
            <a:spLocks noGrp="1"/>
          </p:cNvSpPr>
          <p:nvPr>
            <p:ph idx="1"/>
          </p:nvPr>
        </p:nvSpPr>
        <p:spPr>
          <a:xfrm>
            <a:off x="838200" y="1569987"/>
            <a:ext cx="11016343" cy="4351338"/>
          </a:xfrm>
        </p:spPr>
        <p:txBody>
          <a:bodyPr>
            <a:normAutofit fontScale="92500" lnSpcReduction="10000"/>
          </a:bodyPr>
          <a:lstStyle/>
          <a:p>
            <a:pPr marL="0" marR="0">
              <a:lnSpc>
                <a:spcPct val="107000"/>
              </a:lnSpc>
              <a:spcBef>
                <a:spcPts val="0"/>
              </a:spcBef>
              <a:spcAft>
                <a:spcPts val="0"/>
              </a:spcAft>
            </a:pPr>
            <a:r>
              <a:rPr lang="en-US" sz="2400" b="1" dirty="0">
                <a:latin typeface="Calibri" panose="020F0502020204030204" pitchFamily="34" charset="0"/>
                <a:ea typeface="Calibri" panose="020F0502020204030204" pitchFamily="34" charset="0"/>
                <a:cs typeface="Calibri" panose="020F0502020204030204" pitchFamily="34" charset="0"/>
              </a:rPr>
              <a:t>Principles: </a:t>
            </a:r>
            <a:endParaRPr lang="en-US" sz="2400" b="1" dirty="0">
              <a:latin typeface="Calibri" panose="020F0502020204030204" pitchFamily="34" charset="0"/>
              <a:ea typeface="Calibri" panose="020F0502020204030204" pitchFamily="34" charset="0"/>
              <a:cs typeface="Arial" panose="020B0604020202020204" pitchFamily="34" charset="0"/>
            </a:endParaRPr>
          </a:p>
          <a:p>
            <a:pPr lvl="1"/>
            <a:r>
              <a:rPr lang="en-US" b="1" dirty="0"/>
              <a:t>Self-Learning:</a:t>
            </a:r>
          </a:p>
          <a:p>
            <a:pPr lvl="3"/>
            <a:r>
              <a:rPr lang="en-US" dirty="0"/>
              <a:t>Adult learners have some strong beliefs about how they learn. so, let them decide how learn it. (Provide them with options)</a:t>
            </a:r>
          </a:p>
          <a:p>
            <a:pPr lvl="1"/>
            <a:endParaRPr lang="en-US" dirty="0"/>
          </a:p>
          <a:p>
            <a:pPr lvl="1"/>
            <a:r>
              <a:rPr lang="en-US" b="1" dirty="0"/>
              <a:t>Fun: </a:t>
            </a:r>
          </a:p>
          <a:p>
            <a:pPr lvl="3"/>
            <a:r>
              <a:rPr lang="en-US" dirty="0"/>
              <a:t>Learning should be fun. make learning fun, enjoyable and filled with laughter!</a:t>
            </a:r>
          </a:p>
          <a:p>
            <a:pPr lvl="1"/>
            <a:endParaRPr lang="en-US" dirty="0"/>
          </a:p>
          <a:p>
            <a:pPr lvl="1"/>
            <a:r>
              <a:rPr lang="en-US" b="1" dirty="0"/>
              <a:t>The depth of adults learning depends on the depth of their engagement.</a:t>
            </a:r>
          </a:p>
          <a:p>
            <a:pPr lvl="1"/>
            <a:endParaRPr lang="en-US" dirty="0"/>
          </a:p>
          <a:p>
            <a:pPr marL="457200" lvl="1" indent="0">
              <a:buNone/>
            </a:pPr>
            <a:endParaRPr lang="en-US" dirty="0"/>
          </a:p>
          <a:p>
            <a:pPr lvl="1"/>
            <a:r>
              <a:rPr lang="en-US" b="1" dirty="0"/>
              <a:t>Repetition increases retention of critical information.</a:t>
            </a:r>
          </a:p>
          <a:p>
            <a:pPr lvl="3"/>
            <a:r>
              <a:rPr lang="en-US" b="1" dirty="0"/>
              <a:t> </a:t>
            </a:r>
            <a:r>
              <a:rPr lang="en-US" dirty="0"/>
              <a:t>Short-term memory decreases with age. The more critical learning points need to be repeated in a variety of ways </a:t>
            </a:r>
          </a:p>
          <a:p>
            <a:endParaRPr lang="en-US" dirty="0"/>
          </a:p>
          <a:p>
            <a:pPr marL="0" marR="0" indent="0">
              <a:lnSpc>
                <a:spcPct val="107000"/>
              </a:lnSpc>
              <a:spcBef>
                <a:spcPts val="0"/>
              </a:spcBef>
              <a:spcAft>
                <a:spcPts val="0"/>
              </a:spcAft>
              <a:buNone/>
            </a:pPr>
            <a:endParaRPr lang="en-US" sz="24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888922562"/>
      </p:ext>
    </p:extLst>
  </p:cSld>
  <p:clrMapOvr>
    <a:masterClrMapping/>
  </p:clrMapOvr>
  <mc:AlternateContent xmlns:mc="http://schemas.openxmlformats.org/markup-compatibility/2006" xmlns:p14="http://schemas.microsoft.com/office/powerpoint/2010/main">
    <mc:Choice Requires="p14">
      <p:transition spd="slow" p14:dur="2000" advTm="62206"/>
    </mc:Choice>
    <mc:Fallback xmlns="">
      <p:transition spd="slow" advTm="62206"/>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13DD6-8563-4DCC-81F3-63321C195C72}"/>
              </a:ext>
            </a:extLst>
          </p:cNvPr>
          <p:cNvSpPr>
            <a:spLocks noGrp="1"/>
          </p:cNvSpPr>
          <p:nvPr>
            <p:ph type="title"/>
          </p:nvPr>
        </p:nvSpPr>
        <p:spPr/>
        <p:txBody>
          <a:bodyPr/>
          <a:lstStyle/>
          <a:p>
            <a:r>
              <a:rPr lang="en-US" b="1" dirty="0"/>
              <a:t>Adult learners characteristics</a:t>
            </a:r>
          </a:p>
        </p:txBody>
      </p:sp>
      <p:sp>
        <p:nvSpPr>
          <p:cNvPr id="3" name="Content Placeholder 2">
            <a:extLst>
              <a:ext uri="{FF2B5EF4-FFF2-40B4-BE49-F238E27FC236}">
                <a16:creationId xmlns:a16="http://schemas.microsoft.com/office/drawing/2014/main" id="{40D8A16A-475C-4A27-AD64-8F864783C808}"/>
              </a:ext>
            </a:extLst>
          </p:cNvPr>
          <p:cNvSpPr>
            <a:spLocks noGrp="1"/>
          </p:cNvSpPr>
          <p:nvPr>
            <p:ph idx="1"/>
          </p:nvPr>
        </p:nvSpPr>
        <p:spPr>
          <a:xfrm>
            <a:off x="293915" y="1825625"/>
            <a:ext cx="11462656" cy="4351338"/>
          </a:xfrm>
        </p:spPr>
        <p:txBody>
          <a:bodyPr>
            <a:normAutofit/>
          </a:bodyPr>
          <a:lstStyle/>
          <a:p>
            <a:pPr marL="457200" marR="0">
              <a:lnSpc>
                <a:spcPct val="107000"/>
              </a:lnSpc>
              <a:spcBef>
                <a:spcPts val="0"/>
              </a:spcBef>
              <a:spcAft>
                <a:spcPts val="0"/>
              </a:spcAft>
            </a:pPr>
            <a:r>
              <a:rPr lang="en-US" sz="2400" dirty="0">
                <a:latin typeface="Calibri" panose="020F0502020204030204" pitchFamily="34" charset="0"/>
                <a:cs typeface="Calibri" panose="020F0502020204030204" pitchFamily="34" charset="0"/>
              </a:rPr>
              <a:t>Non homogenous group: </a:t>
            </a:r>
          </a:p>
          <a:p>
            <a:pPr marL="914400" lvl="1">
              <a:lnSpc>
                <a:spcPct val="107000"/>
              </a:lnSpc>
              <a:spcBef>
                <a:spcPts val="0"/>
              </a:spcBef>
            </a:pPr>
            <a:r>
              <a:rPr lang="en-US" sz="2000" dirty="0">
                <a:latin typeface="Calibri" panose="020F0502020204030204" pitchFamily="34" charset="0"/>
                <a:cs typeface="Calibri" panose="020F0502020204030204" pitchFamily="34" charset="0"/>
              </a:rPr>
              <a:t>Age variation</a:t>
            </a:r>
            <a:endParaRPr lang="en-US" sz="1600" dirty="0">
              <a:latin typeface="Calibri" panose="020F0502020204030204" pitchFamily="34" charset="0"/>
              <a:ea typeface="Calibri" panose="020F0502020204030204" pitchFamily="34" charset="0"/>
              <a:cs typeface="Arial" panose="020B0604020202020204" pitchFamily="34" charset="0"/>
            </a:endParaRPr>
          </a:p>
          <a:p>
            <a:pPr marL="914400" lvl="1">
              <a:lnSpc>
                <a:spcPct val="107000"/>
              </a:lnSpc>
              <a:spcBef>
                <a:spcPts val="0"/>
              </a:spcBef>
            </a:pPr>
            <a:r>
              <a:rPr lang="en-US" sz="2000" dirty="0">
                <a:latin typeface="Calibri" panose="020F0502020204030204" pitchFamily="34" charset="0"/>
                <a:ea typeface="Calibri" panose="020F0502020204030204" pitchFamily="34" charset="0"/>
                <a:cs typeface="Calibri" panose="020F0502020204030204" pitchFamily="34" charset="0"/>
              </a:rPr>
              <a:t>Previous education  experiences</a:t>
            </a:r>
            <a:endParaRPr lang="en-US" sz="1600" dirty="0">
              <a:latin typeface="Calibri" panose="020F0502020204030204" pitchFamily="34" charset="0"/>
              <a:ea typeface="Calibri" panose="020F0502020204030204" pitchFamily="34" charset="0"/>
              <a:cs typeface="Arial" panose="020B0604020202020204" pitchFamily="34" charset="0"/>
            </a:endParaRPr>
          </a:p>
          <a:p>
            <a:pPr marL="914400" lvl="1">
              <a:lnSpc>
                <a:spcPct val="107000"/>
              </a:lnSpc>
              <a:spcBef>
                <a:spcPts val="0"/>
              </a:spcBef>
            </a:pPr>
            <a:r>
              <a:rPr lang="en-US" sz="2000" dirty="0">
                <a:latin typeface="Calibri" panose="020F0502020204030204" pitchFamily="34" charset="0"/>
                <a:ea typeface="Calibri" panose="020F0502020204030204" pitchFamily="34" charset="0"/>
                <a:cs typeface="Calibri" panose="020F0502020204030204" pitchFamily="34" charset="0"/>
              </a:rPr>
              <a:t>Self-directing  or dependent learners</a:t>
            </a:r>
            <a:endParaRPr lang="en-US" sz="1600" dirty="0">
              <a:latin typeface="Calibri" panose="020F0502020204030204" pitchFamily="34" charset="0"/>
              <a:ea typeface="Calibri" panose="020F0502020204030204" pitchFamily="34" charset="0"/>
              <a:cs typeface="Arial" panose="020B0604020202020204" pitchFamily="34" charset="0"/>
            </a:endParaRPr>
          </a:p>
          <a:p>
            <a:endParaRPr lang="en-US" sz="2400" dirty="0"/>
          </a:p>
        </p:txBody>
      </p:sp>
    </p:spTree>
    <p:extLst>
      <p:ext uri="{BB962C8B-B14F-4D97-AF65-F5344CB8AC3E}">
        <p14:creationId xmlns:p14="http://schemas.microsoft.com/office/powerpoint/2010/main" val="1577168846"/>
      </p:ext>
    </p:extLst>
  </p:cSld>
  <p:clrMapOvr>
    <a:masterClrMapping/>
  </p:clrMapOvr>
  <mc:AlternateContent xmlns:mc="http://schemas.openxmlformats.org/markup-compatibility/2006" xmlns:p14="http://schemas.microsoft.com/office/powerpoint/2010/main">
    <mc:Choice Requires="p14">
      <p:transition spd="slow" p14:dur="2000" advTm="65798"/>
    </mc:Choice>
    <mc:Fallback xmlns="">
      <p:transition spd="slow" advTm="65798"/>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6BD5B-8E65-47A7-BB4B-1B49D7A0E4BA}"/>
              </a:ext>
            </a:extLst>
          </p:cNvPr>
          <p:cNvSpPr>
            <a:spLocks noGrp="1"/>
          </p:cNvSpPr>
          <p:nvPr>
            <p:ph type="title"/>
          </p:nvPr>
        </p:nvSpPr>
        <p:spPr>
          <a:xfrm>
            <a:off x="838200" y="1034597"/>
            <a:ext cx="10515600" cy="1325563"/>
          </a:xfrm>
        </p:spPr>
        <p:txBody>
          <a:bodyPr>
            <a:noAutofit/>
          </a:bodyPr>
          <a:lstStyle/>
          <a:p>
            <a:r>
              <a:rPr lang="en-US" sz="3200" b="1" dirty="0">
                <a:latin typeface="Calibri" panose="020F0502020204030204" pitchFamily="34" charset="0"/>
                <a:ea typeface="Calibri" panose="020F0502020204030204" pitchFamily="34" charset="0"/>
                <a:cs typeface="Calibri" panose="020F0502020204030204" pitchFamily="34" charset="0"/>
              </a:rPr>
              <a:t>Andragogical Practice </a:t>
            </a:r>
            <a:r>
              <a:rPr lang="en-US" sz="3200" dirty="0">
                <a:latin typeface="Calibri" panose="020F0502020204030204" pitchFamily="34" charset="0"/>
                <a:ea typeface="Calibri" panose="020F0502020204030204" pitchFamily="34" charset="0"/>
                <a:cs typeface="Calibri" panose="020F0502020204030204" pitchFamily="34" charset="0"/>
              </a:rPr>
              <a:t/>
            </a:r>
            <a:br>
              <a:rPr lang="en-US" sz="3200" dirty="0">
                <a:latin typeface="Calibri" panose="020F0502020204030204" pitchFamily="34" charset="0"/>
                <a:ea typeface="Calibri" panose="020F0502020204030204" pitchFamily="34" charset="0"/>
                <a:cs typeface="Calibri" panose="020F0502020204030204" pitchFamily="34" charset="0"/>
              </a:rPr>
            </a:br>
            <a:r>
              <a:rPr lang="en-US" sz="3200" dirty="0">
                <a:latin typeface="Calibri" panose="020F0502020204030204" pitchFamily="34" charset="0"/>
                <a:ea typeface="Calibri" panose="020F0502020204030204" pitchFamily="34" charset="0"/>
                <a:cs typeface="Calibri" panose="020F0502020204030204" pitchFamily="34" charset="0"/>
              </a:rPr>
              <a:t>                                                                                  </a:t>
            </a:r>
            <a:r>
              <a:rPr lang="en-US" sz="1600" dirty="0">
                <a:latin typeface="Calibri" panose="020F0502020204030204" pitchFamily="34" charset="0"/>
                <a:ea typeface="Calibri" panose="020F0502020204030204" pitchFamily="34" charset="0"/>
                <a:cs typeface="Calibri" panose="020F0502020204030204" pitchFamily="34" charset="0"/>
              </a:rPr>
              <a:t>Knowles (1984) </a:t>
            </a:r>
            <a:endParaRPr lang="en-US" sz="3200" dirty="0"/>
          </a:p>
        </p:txBody>
      </p:sp>
      <p:sp>
        <p:nvSpPr>
          <p:cNvPr id="3" name="Content Placeholder 2">
            <a:extLst>
              <a:ext uri="{FF2B5EF4-FFF2-40B4-BE49-F238E27FC236}">
                <a16:creationId xmlns:a16="http://schemas.microsoft.com/office/drawing/2014/main" id="{92475FFD-E638-4C70-B464-FC998BB16980}"/>
              </a:ext>
            </a:extLst>
          </p:cNvPr>
          <p:cNvSpPr>
            <a:spLocks noGrp="1"/>
          </p:cNvSpPr>
          <p:nvPr>
            <p:ph idx="1"/>
          </p:nvPr>
        </p:nvSpPr>
        <p:spPr>
          <a:xfrm>
            <a:off x="462643" y="2560411"/>
            <a:ext cx="11266714" cy="3481161"/>
          </a:xfrm>
        </p:spPr>
        <p:txBody>
          <a:bodyPr>
            <a:normAutofit/>
          </a:bodyPr>
          <a:lstStyle/>
          <a:p>
            <a:pPr marL="0" marR="0">
              <a:lnSpc>
                <a:spcPct val="107000"/>
              </a:lnSpc>
              <a:spcBef>
                <a:spcPts val="0"/>
              </a:spcBef>
              <a:spcAft>
                <a:spcPts val="0"/>
              </a:spcAft>
            </a:pPr>
            <a:r>
              <a:rPr lang="en-US" dirty="0">
                <a:latin typeface="Calibri" panose="020F0502020204030204" pitchFamily="34" charset="0"/>
                <a:ea typeface="Calibri" panose="020F0502020204030204" pitchFamily="34" charset="0"/>
                <a:cs typeface="Calibri" panose="020F0502020204030204" pitchFamily="34" charset="0"/>
              </a:rPr>
              <a:t>Facilitators must:</a:t>
            </a:r>
          </a:p>
          <a:p>
            <a:pPr marL="457200" lvl="1">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Involve learners in mutual planning of methods and curricular directions</a:t>
            </a:r>
          </a:p>
          <a:p>
            <a:pPr marL="457200" lvl="1">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Involve participants in diagnosing their own learning needs.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457200" lvl="1">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Encourage learners to formulate their own learning objectives.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457200" lvl="1">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Help learners to carry out their learning plans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457200" lvl="1">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Involve learners in evaluating their learning</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086827182"/>
      </p:ext>
    </p:extLst>
  </p:cSld>
  <p:clrMapOvr>
    <a:masterClrMapping/>
  </p:clrMapOvr>
  <mc:AlternateContent xmlns:mc="http://schemas.openxmlformats.org/markup-compatibility/2006" xmlns:p14="http://schemas.microsoft.com/office/powerpoint/2010/main">
    <mc:Choice Requires="p14">
      <p:transition spd="slow" p14:dur="2000" advTm="24790"/>
    </mc:Choice>
    <mc:Fallback xmlns="">
      <p:transition spd="slow" advTm="2479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DD8DEA6-D483-4A9D-B28B-EA63F925D7D3}"/>
              </a:ext>
            </a:extLst>
          </p:cNvPr>
          <p:cNvPicPr>
            <a:picLocks noChangeAspect="1"/>
          </p:cNvPicPr>
          <p:nvPr/>
        </p:nvPicPr>
        <p:blipFill>
          <a:blip r:embed="rId2"/>
          <a:stretch>
            <a:fillRect/>
          </a:stretch>
        </p:blipFill>
        <p:spPr>
          <a:xfrm>
            <a:off x="913839" y="1601516"/>
            <a:ext cx="1720457" cy="2221569"/>
          </a:xfrm>
          <a:prstGeom prst="rect">
            <a:avLst/>
          </a:prstGeom>
        </p:spPr>
      </p:pic>
      <p:pic>
        <p:nvPicPr>
          <p:cNvPr id="6" name="Picture 5">
            <a:extLst>
              <a:ext uri="{FF2B5EF4-FFF2-40B4-BE49-F238E27FC236}">
                <a16:creationId xmlns:a16="http://schemas.microsoft.com/office/drawing/2014/main" id="{AAE16BDD-EA35-46F6-9EA2-E8F000B0B4AB}"/>
              </a:ext>
            </a:extLst>
          </p:cNvPr>
          <p:cNvPicPr>
            <a:picLocks noChangeAspect="1"/>
          </p:cNvPicPr>
          <p:nvPr/>
        </p:nvPicPr>
        <p:blipFill>
          <a:blip r:embed="rId3"/>
          <a:stretch>
            <a:fillRect/>
          </a:stretch>
        </p:blipFill>
        <p:spPr>
          <a:xfrm>
            <a:off x="4863050" y="1560739"/>
            <a:ext cx="1524375" cy="2259193"/>
          </a:xfrm>
          <a:prstGeom prst="rect">
            <a:avLst/>
          </a:prstGeom>
        </p:spPr>
      </p:pic>
      <p:pic>
        <p:nvPicPr>
          <p:cNvPr id="7" name="Picture 6">
            <a:extLst>
              <a:ext uri="{FF2B5EF4-FFF2-40B4-BE49-F238E27FC236}">
                <a16:creationId xmlns:a16="http://schemas.microsoft.com/office/drawing/2014/main" id="{7223CD8C-B63A-4A76-9AAF-83FBDF9FB7E3}"/>
              </a:ext>
            </a:extLst>
          </p:cNvPr>
          <p:cNvPicPr>
            <a:picLocks noChangeAspect="1"/>
          </p:cNvPicPr>
          <p:nvPr/>
        </p:nvPicPr>
        <p:blipFill>
          <a:blip r:embed="rId4"/>
          <a:stretch>
            <a:fillRect/>
          </a:stretch>
        </p:blipFill>
        <p:spPr>
          <a:xfrm>
            <a:off x="8752486" y="1819893"/>
            <a:ext cx="1780001" cy="2000039"/>
          </a:xfrm>
          <a:prstGeom prst="rect">
            <a:avLst/>
          </a:prstGeom>
        </p:spPr>
      </p:pic>
      <p:sp>
        <p:nvSpPr>
          <p:cNvPr id="2" name="TextBox 1">
            <a:extLst>
              <a:ext uri="{FF2B5EF4-FFF2-40B4-BE49-F238E27FC236}">
                <a16:creationId xmlns:a16="http://schemas.microsoft.com/office/drawing/2014/main" id="{FBA77053-8E93-4FAE-BA96-26B17ACD027A}"/>
              </a:ext>
            </a:extLst>
          </p:cNvPr>
          <p:cNvSpPr txBox="1"/>
          <p:nvPr/>
        </p:nvSpPr>
        <p:spPr>
          <a:xfrm>
            <a:off x="4670740" y="4126887"/>
            <a:ext cx="3117987" cy="1477328"/>
          </a:xfrm>
          <a:prstGeom prst="rect">
            <a:avLst/>
          </a:prstGeom>
          <a:noFill/>
        </p:spPr>
        <p:txBody>
          <a:bodyPr wrap="square" rtlCol="0">
            <a:spAutoFit/>
          </a:bodyPr>
          <a:lstStyle/>
          <a:p>
            <a:r>
              <a:rPr lang="en-US" dirty="0"/>
              <a:t>Visiting the field </a:t>
            </a:r>
          </a:p>
          <a:p>
            <a:r>
              <a:rPr lang="en-US" dirty="0"/>
              <a:t>Explanatory methods</a:t>
            </a:r>
          </a:p>
          <a:p>
            <a:r>
              <a:rPr lang="en-US" dirty="0"/>
              <a:t>Role play</a:t>
            </a:r>
          </a:p>
          <a:p>
            <a:r>
              <a:rPr lang="en-US" dirty="0"/>
              <a:t>group discussion</a:t>
            </a:r>
          </a:p>
          <a:p>
            <a:r>
              <a:rPr lang="en-US" dirty="0"/>
              <a:t>Movies and videos</a:t>
            </a:r>
          </a:p>
        </p:txBody>
      </p:sp>
      <p:sp>
        <p:nvSpPr>
          <p:cNvPr id="8" name="TextBox 7">
            <a:extLst>
              <a:ext uri="{FF2B5EF4-FFF2-40B4-BE49-F238E27FC236}">
                <a16:creationId xmlns:a16="http://schemas.microsoft.com/office/drawing/2014/main" id="{CFBDDE25-8CE5-408F-8FAF-F538E9752205}"/>
              </a:ext>
            </a:extLst>
          </p:cNvPr>
          <p:cNvSpPr txBox="1"/>
          <p:nvPr/>
        </p:nvSpPr>
        <p:spPr>
          <a:xfrm>
            <a:off x="886812" y="4126887"/>
            <a:ext cx="2101317" cy="1477328"/>
          </a:xfrm>
          <a:prstGeom prst="rect">
            <a:avLst/>
          </a:prstGeom>
          <a:noFill/>
        </p:spPr>
        <p:txBody>
          <a:bodyPr wrap="square" rtlCol="0">
            <a:spAutoFit/>
          </a:bodyPr>
          <a:lstStyle/>
          <a:p>
            <a:r>
              <a:rPr lang="en-US" dirty="0"/>
              <a:t>Printed materials </a:t>
            </a:r>
          </a:p>
          <a:p>
            <a:r>
              <a:rPr lang="en-US" dirty="0"/>
              <a:t>Lecture</a:t>
            </a:r>
          </a:p>
          <a:p>
            <a:r>
              <a:rPr lang="en-US" dirty="0"/>
              <a:t>Audio </a:t>
            </a:r>
          </a:p>
          <a:p>
            <a:r>
              <a:rPr lang="en-US" dirty="0"/>
              <a:t>Visuals</a:t>
            </a:r>
          </a:p>
          <a:p>
            <a:r>
              <a:rPr lang="en-US" dirty="0"/>
              <a:t>video</a:t>
            </a:r>
          </a:p>
        </p:txBody>
      </p:sp>
      <p:sp>
        <p:nvSpPr>
          <p:cNvPr id="3" name="Rectangle 2">
            <a:extLst>
              <a:ext uri="{FF2B5EF4-FFF2-40B4-BE49-F238E27FC236}">
                <a16:creationId xmlns:a16="http://schemas.microsoft.com/office/drawing/2014/main" id="{42CD3DE5-2AEA-469E-8CCD-1995B2B3AD28}"/>
              </a:ext>
            </a:extLst>
          </p:cNvPr>
          <p:cNvSpPr/>
          <p:nvPr/>
        </p:nvSpPr>
        <p:spPr>
          <a:xfrm>
            <a:off x="8752486" y="4058621"/>
            <a:ext cx="2781301" cy="1477328"/>
          </a:xfrm>
          <a:prstGeom prst="rect">
            <a:avLst/>
          </a:prstGeom>
        </p:spPr>
        <p:txBody>
          <a:bodyPr wrap="square">
            <a:spAutoFit/>
          </a:bodyPr>
          <a:lstStyle/>
          <a:p>
            <a:r>
              <a:rPr lang="en-US" dirty="0"/>
              <a:t>Explanatory methods</a:t>
            </a:r>
          </a:p>
          <a:p>
            <a:r>
              <a:rPr lang="en-US" dirty="0"/>
              <a:t>Demonstration</a:t>
            </a:r>
          </a:p>
          <a:p>
            <a:r>
              <a:rPr lang="en-US" dirty="0"/>
              <a:t>Drills</a:t>
            </a:r>
          </a:p>
          <a:p>
            <a:r>
              <a:rPr lang="en-US" dirty="0"/>
              <a:t>Role play</a:t>
            </a:r>
          </a:p>
          <a:p>
            <a:r>
              <a:rPr lang="en-US" dirty="0"/>
              <a:t>Video tapes and videos</a:t>
            </a:r>
          </a:p>
        </p:txBody>
      </p:sp>
      <p:sp>
        <p:nvSpPr>
          <p:cNvPr id="9" name="TextBox 8">
            <a:extLst>
              <a:ext uri="{FF2B5EF4-FFF2-40B4-BE49-F238E27FC236}">
                <a16:creationId xmlns:a16="http://schemas.microsoft.com/office/drawing/2014/main" id="{8C3D65CF-7B02-42CB-B9C2-D5391166FDB9}"/>
              </a:ext>
            </a:extLst>
          </p:cNvPr>
          <p:cNvSpPr txBox="1"/>
          <p:nvPr/>
        </p:nvSpPr>
        <p:spPr>
          <a:xfrm>
            <a:off x="2988129" y="607454"/>
            <a:ext cx="5029200" cy="646331"/>
          </a:xfrm>
          <a:prstGeom prst="rect">
            <a:avLst/>
          </a:prstGeom>
          <a:noFill/>
        </p:spPr>
        <p:txBody>
          <a:bodyPr wrap="square" rtlCol="0">
            <a:spAutoFit/>
          </a:bodyPr>
          <a:lstStyle/>
          <a:p>
            <a:pPr algn="ctr"/>
            <a:r>
              <a:rPr lang="en-US" sz="3600" b="1" dirty="0"/>
              <a:t>Three learning domains</a:t>
            </a:r>
          </a:p>
        </p:txBody>
      </p:sp>
    </p:spTree>
    <p:extLst>
      <p:ext uri="{BB962C8B-B14F-4D97-AF65-F5344CB8AC3E}">
        <p14:creationId xmlns:p14="http://schemas.microsoft.com/office/powerpoint/2010/main" val="1548330641"/>
      </p:ext>
    </p:extLst>
  </p:cSld>
  <p:clrMapOvr>
    <a:masterClrMapping/>
  </p:clrMapOvr>
  <mc:AlternateContent xmlns:mc="http://schemas.openxmlformats.org/markup-compatibility/2006" xmlns:p14="http://schemas.microsoft.com/office/powerpoint/2010/main">
    <mc:Choice Requires="p14">
      <p:transition spd="slow" p14:dur="2000" advTm="53696"/>
    </mc:Choice>
    <mc:Fallback xmlns="">
      <p:transition spd="slow" advTm="53696"/>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2249C-AD21-4AFC-B3A4-568D585D73C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7E5AAC7-562C-449E-8ED9-B2C601CFD112}"/>
              </a:ext>
            </a:extLst>
          </p:cNvPr>
          <p:cNvSpPr>
            <a:spLocks noGrp="1"/>
          </p:cNvSpPr>
          <p:nvPr>
            <p:ph idx="1"/>
          </p:nvPr>
        </p:nvSpPr>
        <p:spPr/>
        <p:txBody>
          <a:bodyPr>
            <a:normAutofit/>
          </a:bodyPr>
          <a:lstStyle/>
          <a:p>
            <a:pPr marL="0" indent="0" algn="ctr">
              <a:buNone/>
            </a:pPr>
            <a:r>
              <a:rPr lang="en-US" sz="6600" dirty="0"/>
              <a:t>Thank you</a:t>
            </a:r>
          </a:p>
          <a:p>
            <a:pPr marL="0" indent="0" algn="ctr">
              <a:buNone/>
            </a:pPr>
            <a:r>
              <a:rPr lang="en-US" sz="6600" dirty="0"/>
              <a:t> for</a:t>
            </a:r>
          </a:p>
          <a:p>
            <a:pPr marL="0" indent="0" algn="ctr">
              <a:buNone/>
            </a:pPr>
            <a:r>
              <a:rPr lang="en-US" sz="6600" dirty="0"/>
              <a:t> your attention </a:t>
            </a:r>
          </a:p>
        </p:txBody>
      </p:sp>
    </p:spTree>
    <p:extLst>
      <p:ext uri="{BB962C8B-B14F-4D97-AF65-F5344CB8AC3E}">
        <p14:creationId xmlns:p14="http://schemas.microsoft.com/office/powerpoint/2010/main" val="2615970174"/>
      </p:ext>
    </p:extLst>
  </p:cSld>
  <p:clrMapOvr>
    <a:masterClrMapping/>
  </p:clrMapOvr>
  <mc:AlternateContent xmlns:mc="http://schemas.openxmlformats.org/markup-compatibility/2006" xmlns:p14="http://schemas.microsoft.com/office/powerpoint/2010/main">
    <mc:Choice Requires="p14">
      <p:transition spd="slow" p14:dur="2000" advTm="6166"/>
    </mc:Choice>
    <mc:Fallback xmlns="">
      <p:transition spd="slow" advTm="6166"/>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33D9E-CD31-4409-8E3D-203A621C56EA}"/>
              </a:ext>
            </a:extLst>
          </p:cNvPr>
          <p:cNvSpPr>
            <a:spLocks noGrp="1"/>
          </p:cNvSpPr>
          <p:nvPr>
            <p:ph type="title"/>
          </p:nvPr>
        </p:nvSpPr>
        <p:spPr/>
        <p:txBody>
          <a:bodyPr/>
          <a:lstStyle/>
          <a:p>
            <a:r>
              <a:rPr lang="en-US" b="1" dirty="0">
                <a:latin typeface="Calibri" panose="020F0502020204030204" pitchFamily="34" charset="0"/>
                <a:ea typeface="Calibri" panose="020F0502020204030204" pitchFamily="34" charset="0"/>
                <a:cs typeface="Calibri" panose="020F0502020204030204" pitchFamily="34" charset="0"/>
              </a:rPr>
              <a:t>Technological innovations </a:t>
            </a:r>
            <a:endParaRPr lang="en-US" b="1" dirty="0"/>
          </a:p>
        </p:txBody>
      </p:sp>
      <p:sp>
        <p:nvSpPr>
          <p:cNvPr id="3" name="Content Placeholder 2">
            <a:extLst>
              <a:ext uri="{FF2B5EF4-FFF2-40B4-BE49-F238E27FC236}">
                <a16:creationId xmlns:a16="http://schemas.microsoft.com/office/drawing/2014/main" id="{8B945904-4445-428B-9421-6540AAA6F1BE}"/>
              </a:ext>
            </a:extLst>
          </p:cNvPr>
          <p:cNvSpPr>
            <a:spLocks noGrp="1"/>
          </p:cNvSpPr>
          <p:nvPr>
            <p:ph idx="1"/>
          </p:nvPr>
        </p:nvSpPr>
        <p:spPr>
          <a:xfrm>
            <a:off x="838200" y="1531711"/>
            <a:ext cx="10515600" cy="4351338"/>
          </a:xfrm>
        </p:spPr>
        <p:txBody>
          <a:bodyPr>
            <a:normAutofit/>
          </a:bodyPr>
          <a:lstStyle/>
          <a:p>
            <a:pPr marL="0" marR="0">
              <a:lnSpc>
                <a:spcPct val="107000"/>
              </a:lnSpc>
              <a:spcBef>
                <a:spcPts val="0"/>
              </a:spcBef>
              <a:spcAft>
                <a:spcPts val="0"/>
              </a:spcAft>
            </a:pPr>
            <a:r>
              <a:rPr lang="en-US" dirty="0">
                <a:latin typeface="Calibri" panose="020F0502020204030204" pitchFamily="34" charset="0"/>
                <a:ea typeface="Calibri" panose="020F0502020204030204" pitchFamily="34" charset="0"/>
                <a:cs typeface="Calibri" panose="020F0502020204030204" pitchFamily="34" charset="0"/>
              </a:rPr>
              <a:t>Bridge health disparities </a:t>
            </a:r>
          </a:p>
          <a:p>
            <a:pPr marL="0" marR="0">
              <a:lnSpc>
                <a:spcPct val="107000"/>
              </a:lnSpc>
              <a:spcBef>
                <a:spcPts val="0"/>
              </a:spcBef>
              <a:spcAft>
                <a:spcPts val="0"/>
              </a:spcAft>
            </a:pPr>
            <a:r>
              <a:rPr lang="en-US" dirty="0">
                <a:latin typeface="Calibri" panose="020F0502020204030204" pitchFamily="34" charset="0"/>
                <a:ea typeface="Calibri" panose="020F0502020204030204" pitchFamily="34" charset="0"/>
                <a:cs typeface="Calibri" panose="020F0502020204030204" pitchFamily="34" charset="0"/>
              </a:rPr>
              <a:t>Meet unmet needs </a:t>
            </a:r>
          </a:p>
          <a:p>
            <a:pPr marL="0" marR="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Calibri" panose="020F0502020204030204" pitchFamily="34" charset="0"/>
            </a:endParaRPr>
          </a:p>
          <a:p>
            <a:pPr marL="228600" lvl="1" indent="0">
              <a:lnSpc>
                <a:spcPct val="107000"/>
              </a:lnSpc>
              <a:spcBef>
                <a:spcPts val="0"/>
              </a:spcBef>
              <a:buNone/>
            </a:pPr>
            <a:r>
              <a:rPr lang="en-US" dirty="0">
                <a:latin typeface="Calibri" panose="020F0502020204030204" pitchFamily="34" charset="0"/>
                <a:ea typeface="Calibri" panose="020F0502020204030204" pitchFamily="34" charset="0"/>
                <a:cs typeface="Calibri" panose="020F0502020204030204" pitchFamily="34" charset="0"/>
              </a:rPr>
              <a:t>                                                  of populations. </a:t>
            </a:r>
          </a:p>
          <a:p>
            <a:pPr marL="0" marR="0">
              <a:lnSpc>
                <a:spcPct val="107000"/>
              </a:lnSpc>
              <a:spcBef>
                <a:spcPts val="0"/>
              </a:spcBef>
              <a:spcAft>
                <a:spcPts val="0"/>
              </a:spcAft>
            </a:pPr>
            <a:endParaRPr lang="en-US"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2510703931"/>
      </p:ext>
    </p:extLst>
  </p:cSld>
  <p:clrMapOvr>
    <a:masterClrMapping/>
  </p:clrMapOvr>
  <mc:AlternateContent xmlns:mc="http://schemas.openxmlformats.org/markup-compatibility/2006" xmlns:p14="http://schemas.microsoft.com/office/powerpoint/2010/main">
    <mc:Choice Requires="p14">
      <p:transition spd="slow" p14:dur="2000" advTm="18629"/>
    </mc:Choice>
    <mc:Fallback xmlns="">
      <p:transition spd="slow" advTm="18629"/>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AB2419-0039-4166-A789-20BBF96EC6DB}"/>
              </a:ext>
            </a:extLst>
          </p:cNvPr>
          <p:cNvSpPr>
            <a:spLocks noGrp="1"/>
          </p:cNvSpPr>
          <p:nvPr>
            <p:ph idx="1"/>
          </p:nvPr>
        </p:nvSpPr>
        <p:spPr>
          <a:xfrm>
            <a:off x="658586" y="134484"/>
            <a:ext cx="10515600" cy="5979432"/>
          </a:xfrm>
        </p:spPr>
        <p:txBody>
          <a:bodyPr>
            <a:normAutofit lnSpcReduction="10000"/>
          </a:bodyPr>
          <a:lstStyle/>
          <a:p>
            <a:pPr marL="0" marR="0" indent="0" algn="ctr">
              <a:lnSpc>
                <a:spcPct val="107000"/>
              </a:lnSpc>
              <a:spcBef>
                <a:spcPts val="0"/>
              </a:spcBef>
              <a:spcAft>
                <a:spcPts val="0"/>
              </a:spcAft>
              <a:buNone/>
            </a:pPr>
            <a:r>
              <a:rPr lang="en-US" dirty="0">
                <a:latin typeface="Calibri" panose="020F0502020204030204" pitchFamily="34" charset="0"/>
                <a:ea typeface="Calibri" panose="020F0502020204030204" pitchFamily="34" charset="0"/>
                <a:cs typeface="Calibri" panose="020F0502020204030204" pitchFamily="34" charset="0"/>
              </a:rPr>
              <a:t>Demographic trends (population ageing)</a:t>
            </a:r>
          </a:p>
          <a:p>
            <a:pPr marL="0" marR="0" indent="0" algn="ctr">
              <a:lnSpc>
                <a:spcPct val="107000"/>
              </a:lnSpc>
              <a:spcBef>
                <a:spcPts val="0"/>
              </a:spcBef>
              <a:spcAft>
                <a:spcPts val="0"/>
              </a:spcAft>
              <a:buNone/>
            </a:pPr>
            <a:r>
              <a:rPr lang="en-US" dirty="0">
                <a:latin typeface="Calibri" panose="020F0502020204030204" pitchFamily="34" charset="0"/>
                <a:ea typeface="Calibri" panose="020F0502020204030204" pitchFamily="34" charset="0"/>
                <a:cs typeface="Calibri" panose="020F0502020204030204" pitchFamily="34" charset="0"/>
              </a:rPr>
              <a:t>+</a:t>
            </a:r>
          </a:p>
          <a:p>
            <a:pPr marL="0" marR="0" indent="0" algn="ctr">
              <a:lnSpc>
                <a:spcPct val="107000"/>
              </a:lnSpc>
              <a:spcBef>
                <a:spcPts val="0"/>
              </a:spcBef>
              <a:spcAft>
                <a:spcPts val="0"/>
              </a:spcAft>
              <a:buNone/>
            </a:pPr>
            <a:r>
              <a:rPr lang="en-US" dirty="0">
                <a:latin typeface="Calibri" panose="020F0502020204030204" pitchFamily="34" charset="0"/>
                <a:ea typeface="Calibri" panose="020F0502020204030204" pitchFamily="34" charset="0"/>
                <a:cs typeface="Calibri" panose="020F0502020204030204" pitchFamily="34" charset="0"/>
              </a:rPr>
              <a:t>Growth of using mobile phone among the older adults</a:t>
            </a:r>
          </a:p>
          <a:p>
            <a:pPr marL="0" marR="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Calibri" panose="020F0502020204030204" pitchFamily="34" charset="0"/>
            </a:endParaRPr>
          </a:p>
          <a:p>
            <a:pPr marL="0" marR="0" indent="0" algn="ctr">
              <a:lnSpc>
                <a:spcPct val="107000"/>
              </a:lnSpc>
              <a:spcBef>
                <a:spcPts val="0"/>
              </a:spcBef>
              <a:spcAft>
                <a:spcPts val="0"/>
              </a:spcAft>
              <a:buNone/>
            </a:pPr>
            <a:r>
              <a:rPr lang="en-US" dirty="0">
                <a:latin typeface="Calibri" panose="020F0502020204030204" pitchFamily="34" charset="0"/>
                <a:ea typeface="Calibri" panose="020F0502020204030204" pitchFamily="34" charset="0"/>
                <a:cs typeface="Calibri" panose="020F0502020204030204" pitchFamily="34" charset="0"/>
              </a:rPr>
              <a:t>Mobile phone as a platform for health interventions</a:t>
            </a:r>
          </a:p>
          <a:p>
            <a:pPr marL="0" marR="0" indent="0" algn="ctr">
              <a:lnSpc>
                <a:spcPct val="107000"/>
              </a:lnSpc>
              <a:spcBef>
                <a:spcPts val="0"/>
              </a:spcBef>
              <a:spcAft>
                <a:spcPts val="0"/>
              </a:spcAft>
              <a:buNone/>
            </a:pPr>
            <a:endParaRPr lang="en-US" sz="2400" dirty="0">
              <a:latin typeface="Calibri" panose="020F0502020204030204" pitchFamily="34" charset="0"/>
              <a:ea typeface="Calibri" panose="020F0502020204030204" pitchFamily="34" charset="0"/>
              <a:cs typeface="Calibri" panose="020F0502020204030204" pitchFamily="34" charset="0"/>
            </a:endParaRPr>
          </a:p>
          <a:p>
            <a:pPr marL="0" marR="0" indent="0" algn="ctr">
              <a:lnSpc>
                <a:spcPct val="107000"/>
              </a:lnSpc>
              <a:spcBef>
                <a:spcPts val="0"/>
              </a:spcBef>
              <a:spcAft>
                <a:spcPts val="0"/>
              </a:spcAft>
              <a:buNone/>
            </a:pPr>
            <a:endParaRPr lang="en-US" sz="2400" dirty="0">
              <a:latin typeface="Calibri" panose="020F0502020204030204" pitchFamily="34" charset="0"/>
              <a:ea typeface="Calibri" panose="020F0502020204030204" pitchFamily="34" charset="0"/>
              <a:cs typeface="Calibri" panose="020F0502020204030204" pitchFamily="34" charset="0"/>
            </a:endParaRPr>
          </a:p>
          <a:p>
            <a:pPr marL="0" marR="0" indent="0" algn="ctr">
              <a:lnSpc>
                <a:spcPct val="107000"/>
              </a:lnSpc>
              <a:spcBef>
                <a:spcPts val="0"/>
              </a:spcBef>
              <a:spcAft>
                <a:spcPts val="0"/>
              </a:spcAft>
              <a:buNone/>
            </a:pPr>
            <a:endParaRPr lang="en-US" sz="2400" dirty="0">
              <a:latin typeface="Calibri" panose="020F0502020204030204" pitchFamily="34" charset="0"/>
              <a:ea typeface="Calibri" panose="020F0502020204030204" pitchFamily="34" charset="0"/>
              <a:cs typeface="Calibri" panose="020F0502020204030204" pitchFamily="34" charset="0"/>
            </a:endParaRPr>
          </a:p>
          <a:p>
            <a:pPr marL="0" marR="0" indent="0" algn="ctr">
              <a:lnSpc>
                <a:spcPct val="107000"/>
              </a:lnSpc>
              <a:spcBef>
                <a:spcPts val="0"/>
              </a:spcBef>
              <a:spcAft>
                <a:spcPts val="0"/>
              </a:spcAft>
              <a:buNone/>
            </a:pPr>
            <a:r>
              <a:rPr lang="en-US" dirty="0"/>
              <a:t>overcome </a:t>
            </a:r>
            <a:r>
              <a:rPr lang="en-US" b="1" dirty="0"/>
              <a:t>social exclusion </a:t>
            </a:r>
            <a:r>
              <a:rPr lang="en-US" dirty="0"/>
              <a:t>(loneliness)</a:t>
            </a:r>
          </a:p>
          <a:p>
            <a:pPr marL="0" marR="0" indent="0" algn="ctr">
              <a:lnSpc>
                <a:spcPct val="107000"/>
              </a:lnSpc>
              <a:spcBef>
                <a:spcPts val="0"/>
              </a:spcBef>
              <a:spcAft>
                <a:spcPts val="0"/>
              </a:spcAft>
              <a:buNone/>
            </a:pPr>
            <a:r>
              <a:rPr lang="en-US" dirty="0"/>
              <a:t>expanding access to information</a:t>
            </a:r>
          </a:p>
          <a:p>
            <a:pPr marL="0" marR="0" indent="0" algn="ctr">
              <a:lnSpc>
                <a:spcPct val="107000"/>
              </a:lnSpc>
              <a:spcBef>
                <a:spcPts val="0"/>
              </a:spcBef>
              <a:spcAft>
                <a:spcPts val="0"/>
              </a:spcAft>
              <a:buNone/>
            </a:pPr>
            <a:r>
              <a:rPr lang="en-US" dirty="0"/>
              <a:t>enhancing </a:t>
            </a:r>
            <a:r>
              <a:rPr lang="en-US" b="1" dirty="0"/>
              <a:t>autonomy </a:t>
            </a:r>
            <a:r>
              <a:rPr lang="en-US" dirty="0"/>
              <a:t>and </a:t>
            </a:r>
            <a:r>
              <a:rPr lang="en-US" b="1" dirty="0"/>
              <a:t>self‑care</a:t>
            </a:r>
          </a:p>
          <a:p>
            <a:pPr marL="0" marR="0" indent="0" algn="ctr">
              <a:lnSpc>
                <a:spcPct val="107000"/>
              </a:lnSpc>
              <a:spcBef>
                <a:spcPts val="0"/>
              </a:spcBef>
              <a:spcAft>
                <a:spcPts val="0"/>
              </a:spcAft>
              <a:buNone/>
            </a:pPr>
            <a:r>
              <a:rPr lang="en-US" dirty="0"/>
              <a:t>improving their </a:t>
            </a:r>
            <a:r>
              <a:rPr lang="en-US" b="1" dirty="0"/>
              <a:t>quality of life </a:t>
            </a:r>
            <a:r>
              <a:rPr lang="en-US" dirty="0"/>
              <a:t>through social participation</a:t>
            </a:r>
            <a:endParaRPr lang="en-US" sz="24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Arrow: Down 3">
            <a:extLst>
              <a:ext uri="{FF2B5EF4-FFF2-40B4-BE49-F238E27FC236}">
                <a16:creationId xmlns:a16="http://schemas.microsoft.com/office/drawing/2014/main" id="{E6711921-4F0F-47C3-9FC6-36D8A4373F10}"/>
              </a:ext>
            </a:extLst>
          </p:cNvPr>
          <p:cNvSpPr/>
          <p:nvPr/>
        </p:nvSpPr>
        <p:spPr>
          <a:xfrm>
            <a:off x="5513614" y="1558835"/>
            <a:ext cx="805543"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Down 4">
            <a:extLst>
              <a:ext uri="{FF2B5EF4-FFF2-40B4-BE49-F238E27FC236}">
                <a16:creationId xmlns:a16="http://schemas.microsoft.com/office/drawing/2014/main" id="{314AAEA6-51C1-4C9E-A303-9BE090C8AB53}"/>
              </a:ext>
            </a:extLst>
          </p:cNvPr>
          <p:cNvSpPr/>
          <p:nvPr/>
        </p:nvSpPr>
        <p:spPr>
          <a:xfrm>
            <a:off x="5486399" y="3011126"/>
            <a:ext cx="805543" cy="1143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424046028"/>
      </p:ext>
    </p:extLst>
  </p:cSld>
  <p:clrMapOvr>
    <a:masterClrMapping/>
  </p:clrMapOvr>
  <mc:AlternateContent xmlns:mc="http://schemas.openxmlformats.org/markup-compatibility/2006" xmlns:p14="http://schemas.microsoft.com/office/powerpoint/2010/main">
    <mc:Choice Requires="p14">
      <p:transition spd="slow" p14:dur="2000" advTm="66119"/>
    </mc:Choice>
    <mc:Fallback xmlns="">
      <p:transition spd="slow" advTm="661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459C4BC-946F-4C44-8CEF-9F42F06DA5AF}"/>
              </a:ext>
            </a:extLst>
          </p:cNvPr>
          <p:cNvPicPr>
            <a:picLocks noChangeAspect="1"/>
          </p:cNvPicPr>
          <p:nvPr/>
        </p:nvPicPr>
        <p:blipFill>
          <a:blip r:embed="rId2"/>
          <a:stretch>
            <a:fillRect/>
          </a:stretch>
        </p:blipFill>
        <p:spPr>
          <a:xfrm>
            <a:off x="6637168" y="1690688"/>
            <a:ext cx="5554832" cy="3110706"/>
          </a:xfrm>
          <a:prstGeom prst="rect">
            <a:avLst/>
          </a:prstGeom>
        </p:spPr>
      </p:pic>
      <p:sp>
        <p:nvSpPr>
          <p:cNvPr id="2" name="Title 1">
            <a:extLst>
              <a:ext uri="{FF2B5EF4-FFF2-40B4-BE49-F238E27FC236}">
                <a16:creationId xmlns:a16="http://schemas.microsoft.com/office/drawing/2014/main" id="{B29A8A54-B8DA-4B68-8A00-5A2DCD1D841B}"/>
              </a:ext>
            </a:extLst>
          </p:cNvPr>
          <p:cNvSpPr>
            <a:spLocks noGrp="1"/>
          </p:cNvSpPr>
          <p:nvPr>
            <p:ph type="title"/>
          </p:nvPr>
        </p:nvSpPr>
        <p:spPr/>
        <p:txBody>
          <a:bodyPr/>
          <a:lstStyle/>
          <a:p>
            <a:r>
              <a:rPr lang="en-US" b="1" dirty="0">
                <a:solidFill>
                  <a:srgbClr val="000000"/>
                </a:solidFill>
                <a:latin typeface="Calibri" panose="020F0502020204030204" pitchFamily="34" charset="0"/>
                <a:ea typeface="Calibri" panose="020F0502020204030204" pitchFamily="34" charset="0"/>
                <a:cs typeface="Calibri" panose="020F0502020204030204" pitchFamily="34" charset="0"/>
              </a:rPr>
              <a:t>Mobile learning</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n-US" dirty="0"/>
          </a:p>
        </p:txBody>
      </p:sp>
      <p:sp>
        <p:nvSpPr>
          <p:cNvPr id="3" name="Content Placeholder 2">
            <a:extLst>
              <a:ext uri="{FF2B5EF4-FFF2-40B4-BE49-F238E27FC236}">
                <a16:creationId xmlns:a16="http://schemas.microsoft.com/office/drawing/2014/main" id="{97476432-983E-4D8F-AF0B-32048DAF5C8F}"/>
              </a:ext>
            </a:extLst>
          </p:cNvPr>
          <p:cNvSpPr>
            <a:spLocks noGrp="1"/>
          </p:cNvSpPr>
          <p:nvPr>
            <p:ph idx="1"/>
          </p:nvPr>
        </p:nvSpPr>
        <p:spPr>
          <a:xfrm>
            <a:off x="366998" y="1825625"/>
            <a:ext cx="6376702" cy="4351338"/>
          </a:xfrm>
        </p:spPr>
        <p:txBody>
          <a:bodyPr/>
          <a:lstStyle/>
          <a:p>
            <a:pPr marL="0" marR="0">
              <a:lnSpc>
                <a:spcPct val="107000"/>
              </a:lnSpc>
              <a:spcBef>
                <a:spcPts val="0"/>
              </a:spcBef>
              <a:spcAft>
                <a:spcPts val="0"/>
              </a:spcAft>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Involves the use of mobile technology, either alone or in combination with other information and communication technology (ICT), to enable learning anytime and anywhere. </a:t>
            </a:r>
            <a:endParaRPr lang="en-US" sz="24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809729031"/>
      </p:ext>
    </p:extLst>
  </p:cSld>
  <p:clrMapOvr>
    <a:masterClrMapping/>
  </p:clrMapOvr>
  <mc:AlternateContent xmlns:mc="http://schemas.openxmlformats.org/markup-compatibility/2006" xmlns:p14="http://schemas.microsoft.com/office/powerpoint/2010/main">
    <mc:Choice Requires="p14">
      <p:transition spd="slow" p14:dur="2000" advTm="32077"/>
    </mc:Choice>
    <mc:Fallback xmlns="">
      <p:transition spd="slow" advTm="32077"/>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05B0E-8AB6-418E-A9F2-C1188219878A}"/>
              </a:ext>
            </a:extLst>
          </p:cNvPr>
          <p:cNvSpPr>
            <a:spLocks noGrp="1"/>
          </p:cNvSpPr>
          <p:nvPr>
            <p:ph type="title"/>
          </p:nvPr>
        </p:nvSpPr>
        <p:spPr/>
        <p:txBody>
          <a:bodyPr/>
          <a:lstStyle/>
          <a:p>
            <a:r>
              <a:rPr lang="en-US" b="1" dirty="0">
                <a:latin typeface="Calibri" panose="020F0502020204030204" pitchFamily="34" charset="0"/>
                <a:ea typeface="Calibri" panose="020F0502020204030204" pitchFamily="34" charset="0"/>
                <a:cs typeface="Calibri" panose="020F0502020204030204" pitchFamily="34" charset="0"/>
              </a:rPr>
              <a:t>Benefits of </a:t>
            </a:r>
            <a:r>
              <a:rPr lang="en-US" b="1" dirty="0" err="1">
                <a:latin typeface="Calibri" panose="020F0502020204030204" pitchFamily="34" charset="0"/>
                <a:ea typeface="Calibri" panose="020F0502020204030204" pitchFamily="34" charset="0"/>
                <a:cs typeface="Calibri" panose="020F0502020204030204" pitchFamily="34" charset="0"/>
              </a:rPr>
              <a:t>Mhealth</a:t>
            </a:r>
            <a:r>
              <a:rPr lang="en-US" b="1" dirty="0">
                <a:latin typeface="Calibri" panose="020F0502020204030204" pitchFamily="34" charset="0"/>
                <a:ea typeface="Calibri" panose="020F0502020204030204" pitchFamily="34" charset="0"/>
                <a:cs typeface="Calibri" panose="020F0502020204030204" pitchFamily="34" charset="0"/>
              </a:rPr>
              <a:t>  Learning</a:t>
            </a:r>
            <a:r>
              <a:rPr lang="en-US" sz="4000" dirty="0">
                <a:latin typeface="Calibri" panose="020F0502020204030204" pitchFamily="34" charset="0"/>
                <a:ea typeface="Calibri" panose="020F0502020204030204" pitchFamily="34" charset="0"/>
                <a:cs typeface="Arial" panose="020B0604020202020204" pitchFamily="34" charset="0"/>
              </a:rPr>
              <a:t/>
            </a:r>
            <a:br>
              <a:rPr lang="en-US" sz="4000" dirty="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06AB809C-0582-4D6E-AF43-0FCB18B7BBDF}"/>
              </a:ext>
            </a:extLst>
          </p:cNvPr>
          <p:cNvSpPr>
            <a:spLocks noGrp="1"/>
          </p:cNvSpPr>
          <p:nvPr>
            <p:ph idx="1"/>
          </p:nvPr>
        </p:nvSpPr>
        <p:spPr>
          <a:xfrm>
            <a:off x="321130" y="1825625"/>
            <a:ext cx="6830784" cy="4351338"/>
          </a:xfrm>
        </p:spPr>
        <p:txBody>
          <a:bodyPr>
            <a:normAutofit/>
          </a:bodyPr>
          <a:lstStyle/>
          <a:p>
            <a:pPr marL="0" marR="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Calibri" panose="020F0502020204030204" pitchFamily="34" charset="0"/>
              </a:rPr>
              <a:t>Expand the reach and equity </a:t>
            </a: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of health education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Facilitate personalized learning</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Enable anytime, anywhere learning</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Build new communities of learners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Support situated learning</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Assist learners with disabilities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2400" dirty="0">
                <a:solidFill>
                  <a:srgbClr val="000000"/>
                </a:solidFill>
                <a:latin typeface="Calibri" panose="020F0502020204030204" pitchFamily="34" charset="0"/>
                <a:ea typeface="Calibri" panose="020F0502020204030204" pitchFamily="34" charset="0"/>
                <a:cs typeface="Calibri" panose="020F0502020204030204" pitchFamily="34" charset="0"/>
              </a:rPr>
              <a:t>Maximize cost-efficiency</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sz="2400" dirty="0"/>
          </a:p>
        </p:txBody>
      </p:sp>
      <p:sp>
        <p:nvSpPr>
          <p:cNvPr id="5" name="Rectangle 4">
            <a:extLst>
              <a:ext uri="{FF2B5EF4-FFF2-40B4-BE49-F238E27FC236}">
                <a16:creationId xmlns:a16="http://schemas.microsoft.com/office/drawing/2014/main" id="{FDF578B6-99E7-42DE-97CE-02C14DFDD613}"/>
              </a:ext>
            </a:extLst>
          </p:cNvPr>
          <p:cNvSpPr/>
          <p:nvPr/>
        </p:nvSpPr>
        <p:spPr>
          <a:xfrm>
            <a:off x="4523366" y="4001294"/>
            <a:ext cx="7445827" cy="1754326"/>
          </a:xfrm>
          <a:prstGeom prst="rect">
            <a:avLst/>
          </a:prstGeom>
          <a:solidFill>
            <a:schemeClr val="accent2">
              <a:lumMod val="20000"/>
              <a:lumOff val="8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Mobile phones provide a new communication channel for health promotion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for example: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To increase participation in immunization campaigns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To promote voluntary counselling</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C53665A4-2D14-4E8D-8040-7D04AD497A81}"/>
              </a:ext>
            </a:extLst>
          </p:cNvPr>
          <p:cNvPicPr>
            <a:picLocks noChangeAspect="1"/>
          </p:cNvPicPr>
          <p:nvPr/>
        </p:nvPicPr>
        <p:blipFill>
          <a:blip r:embed="rId4"/>
          <a:stretch>
            <a:fillRect/>
          </a:stretch>
        </p:blipFill>
        <p:spPr>
          <a:xfrm>
            <a:off x="7380515" y="1690688"/>
            <a:ext cx="3834492" cy="2147316"/>
          </a:xfrm>
          <a:prstGeom prst="rect">
            <a:avLst/>
          </a:prstGeom>
        </p:spPr>
      </p:pic>
    </p:spTree>
    <p:custDataLst>
      <p:tags r:id="rId1"/>
    </p:custDataLst>
    <p:extLst>
      <p:ext uri="{BB962C8B-B14F-4D97-AF65-F5344CB8AC3E}">
        <p14:creationId xmlns:p14="http://schemas.microsoft.com/office/powerpoint/2010/main" val="884908774"/>
      </p:ext>
    </p:extLst>
  </p:cSld>
  <p:clrMapOvr>
    <a:masterClrMapping/>
  </p:clrMapOvr>
  <mc:AlternateContent xmlns:mc="http://schemas.openxmlformats.org/markup-compatibility/2006" xmlns:p14="http://schemas.microsoft.com/office/powerpoint/2010/main">
    <mc:Choice Requires="p14">
      <p:transition spd="slow" p14:dur="2000" advTm="131584"/>
    </mc:Choice>
    <mc:Fallback xmlns="">
      <p:transition spd="slow" advTm="13158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1BDD7-C8EB-4C5C-9286-5235215FCFC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6D4869C-0217-4ED1-9D19-1CC1F783AF5A}"/>
              </a:ext>
            </a:extLst>
          </p:cNvPr>
          <p:cNvSpPr>
            <a:spLocks noGrp="1"/>
          </p:cNvSpPr>
          <p:nvPr>
            <p:ph idx="1"/>
          </p:nvPr>
        </p:nvSpPr>
        <p:spPr>
          <a:xfrm>
            <a:off x="6317114" y="1825625"/>
            <a:ext cx="5036685" cy="4351338"/>
          </a:xfrm>
        </p:spPr>
        <p:txBody>
          <a:bodyPr/>
          <a:lstStyle/>
          <a:p>
            <a:pPr marL="0" indent="0" algn="ctr">
              <a:buNone/>
            </a:pPr>
            <a:r>
              <a:rPr lang="en-US" dirty="0"/>
              <a:t>Health education for elders in </a:t>
            </a:r>
            <a:r>
              <a:rPr lang="en-US" b="1" dirty="0"/>
              <a:t>Covid-19 pandemic</a:t>
            </a:r>
          </a:p>
        </p:txBody>
      </p:sp>
      <p:pic>
        <p:nvPicPr>
          <p:cNvPr id="4" name="Picture 3">
            <a:extLst>
              <a:ext uri="{FF2B5EF4-FFF2-40B4-BE49-F238E27FC236}">
                <a16:creationId xmlns:a16="http://schemas.microsoft.com/office/drawing/2014/main" id="{E221D79D-B59A-416F-8E73-05C0902D10E9}"/>
              </a:ext>
            </a:extLst>
          </p:cNvPr>
          <p:cNvPicPr>
            <a:picLocks noChangeAspect="1"/>
          </p:cNvPicPr>
          <p:nvPr/>
        </p:nvPicPr>
        <p:blipFill>
          <a:blip r:embed="rId3"/>
          <a:stretch>
            <a:fillRect/>
          </a:stretch>
        </p:blipFill>
        <p:spPr>
          <a:xfrm>
            <a:off x="1289957" y="937285"/>
            <a:ext cx="9650186" cy="4963833"/>
          </a:xfrm>
          <a:prstGeom prst="rect">
            <a:avLst/>
          </a:prstGeom>
        </p:spPr>
      </p:pic>
      <p:pic>
        <p:nvPicPr>
          <p:cNvPr id="5" name="Picture 4">
            <a:extLst>
              <a:ext uri="{FF2B5EF4-FFF2-40B4-BE49-F238E27FC236}">
                <a16:creationId xmlns:a16="http://schemas.microsoft.com/office/drawing/2014/main" id="{9668A696-EBB7-471C-987D-218A3EE78E90}"/>
              </a:ext>
            </a:extLst>
          </p:cNvPr>
          <p:cNvPicPr>
            <a:picLocks noChangeAspect="1"/>
          </p:cNvPicPr>
          <p:nvPr/>
        </p:nvPicPr>
        <p:blipFill>
          <a:blip r:embed="rId4"/>
          <a:stretch>
            <a:fillRect/>
          </a:stretch>
        </p:blipFill>
        <p:spPr>
          <a:xfrm>
            <a:off x="1251857" y="937285"/>
            <a:ext cx="4651601" cy="4983430"/>
          </a:xfrm>
          <a:prstGeom prst="rect">
            <a:avLst/>
          </a:prstGeom>
        </p:spPr>
      </p:pic>
    </p:spTree>
    <p:custDataLst>
      <p:tags r:id="rId1"/>
    </p:custDataLst>
    <p:extLst>
      <p:ext uri="{BB962C8B-B14F-4D97-AF65-F5344CB8AC3E}">
        <p14:creationId xmlns:p14="http://schemas.microsoft.com/office/powerpoint/2010/main" val="913439164"/>
      </p:ext>
    </p:extLst>
  </p:cSld>
  <p:clrMapOvr>
    <a:masterClrMapping/>
  </p:clrMapOvr>
  <mc:AlternateContent xmlns:mc="http://schemas.openxmlformats.org/markup-compatibility/2006" xmlns:p14="http://schemas.microsoft.com/office/powerpoint/2010/main">
    <mc:Choice Requires="p14">
      <p:transition spd="slow" p14:dur="2000" advTm="38715"/>
    </mc:Choice>
    <mc:Fallback xmlns="">
      <p:transition spd="slow" advTm="3871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8AEF5-9031-42E4-849A-D4FC68C54596}"/>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6A555E52-CE1B-42C5-A5A5-D0A3164CC41A}"/>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68A9C60E-5897-4585-8F9B-B79D048A2984}"/>
              </a:ext>
            </a:extLst>
          </p:cNvPr>
          <p:cNvPicPr>
            <a:picLocks noChangeAspect="1"/>
          </p:cNvPicPr>
          <p:nvPr/>
        </p:nvPicPr>
        <p:blipFill>
          <a:blip r:embed="rId2"/>
          <a:stretch>
            <a:fillRect/>
          </a:stretch>
        </p:blipFill>
        <p:spPr>
          <a:xfrm>
            <a:off x="403769" y="485094"/>
            <a:ext cx="11140532" cy="5393638"/>
          </a:xfrm>
          <a:prstGeom prst="rect">
            <a:avLst/>
          </a:prstGeom>
        </p:spPr>
      </p:pic>
      <p:sp>
        <p:nvSpPr>
          <p:cNvPr id="7" name="Rectangle 6">
            <a:extLst>
              <a:ext uri="{FF2B5EF4-FFF2-40B4-BE49-F238E27FC236}">
                <a16:creationId xmlns:a16="http://schemas.microsoft.com/office/drawing/2014/main" id="{77F5B9BE-5BA5-4845-9342-830C3FBE98A4}"/>
              </a:ext>
            </a:extLst>
          </p:cNvPr>
          <p:cNvSpPr/>
          <p:nvPr/>
        </p:nvSpPr>
        <p:spPr>
          <a:xfrm>
            <a:off x="5448301" y="4097695"/>
            <a:ext cx="6339930" cy="1915974"/>
          </a:xfrm>
          <a:prstGeom prst="rect">
            <a:avLst/>
          </a:prstGeom>
        </p:spPr>
        <p:txBody>
          <a:bodyPr wrap="square">
            <a:spAutoFit/>
          </a:bodyPr>
          <a:lstStyle/>
          <a:p>
            <a:pPr lvl="0">
              <a:lnSpc>
                <a:spcPct val="107000"/>
              </a:lnSpc>
            </a:pPr>
            <a:r>
              <a:rPr lang="en-US" sz="2800" dirty="0">
                <a:solidFill>
                  <a:prstClr val="black"/>
                </a:solidFill>
                <a:latin typeface="Calibri" panose="020F0502020204030204" pitchFamily="34" charset="0"/>
                <a:ea typeface="Calibri" panose="020F0502020204030204" pitchFamily="34" charset="0"/>
                <a:cs typeface="Calibri" panose="020F0502020204030204" pitchFamily="34" charset="0"/>
              </a:rPr>
              <a:t>Although seniors consistently have lower rates of technology adoption than the general public, this group is more digitally connected than ever. </a:t>
            </a:r>
          </a:p>
        </p:txBody>
      </p:sp>
    </p:spTree>
    <p:extLst>
      <p:ext uri="{BB962C8B-B14F-4D97-AF65-F5344CB8AC3E}">
        <p14:creationId xmlns:p14="http://schemas.microsoft.com/office/powerpoint/2010/main" val="1339351041"/>
      </p:ext>
    </p:extLst>
  </p:cSld>
  <p:clrMapOvr>
    <a:masterClrMapping/>
  </p:clrMapOvr>
  <mc:AlternateContent xmlns:mc="http://schemas.openxmlformats.org/markup-compatibility/2006" xmlns:p14="http://schemas.microsoft.com/office/powerpoint/2010/main">
    <mc:Choice Requires="p14">
      <p:transition spd="slow" p14:dur="2000" advTm="21911"/>
    </mc:Choice>
    <mc:Fallback xmlns="">
      <p:transition spd="slow" advTm="21911"/>
    </mc:Fallback>
  </mc:AlternateContent>
  <p:timing>
    <p:tnLst>
      <p:par>
        <p:cTn id="1" dur="indefinite" restart="never" nodeType="tmRoot"/>
      </p:par>
    </p:tnLst>
  </p:timing>
  <p:extLst mod="1"/>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FA34D-6011-4941-8725-FA878D84C4FA}"/>
              </a:ext>
            </a:extLst>
          </p:cNvPr>
          <p:cNvSpPr>
            <a:spLocks noGrp="1"/>
          </p:cNvSpPr>
          <p:nvPr>
            <p:ph type="title"/>
          </p:nvPr>
        </p:nvSpPr>
        <p:spPr/>
        <p:txBody>
          <a:bodyPr/>
          <a:lstStyle/>
          <a:p>
            <a:r>
              <a:rPr lang="en-US" b="1" dirty="0">
                <a:latin typeface="Calibri" panose="020F0502020204030204" pitchFamily="34" charset="0"/>
                <a:ea typeface="Calibri" panose="020F0502020204030204" pitchFamily="34" charset="0"/>
              </a:rPr>
              <a:t>Stereotypes</a:t>
            </a:r>
            <a:endParaRPr lang="en-US" b="1" dirty="0"/>
          </a:p>
        </p:txBody>
      </p:sp>
      <p:sp>
        <p:nvSpPr>
          <p:cNvPr id="3" name="Content Placeholder 2">
            <a:extLst>
              <a:ext uri="{FF2B5EF4-FFF2-40B4-BE49-F238E27FC236}">
                <a16:creationId xmlns:a16="http://schemas.microsoft.com/office/drawing/2014/main" id="{5A2F577B-FBF5-4308-AEDC-DA32B1D448EF}"/>
              </a:ext>
            </a:extLst>
          </p:cNvPr>
          <p:cNvSpPr>
            <a:spLocks noGrp="1"/>
          </p:cNvSpPr>
          <p:nvPr>
            <p:ph idx="1"/>
          </p:nvPr>
        </p:nvSpPr>
        <p:spPr>
          <a:xfrm>
            <a:off x="555171" y="1825625"/>
            <a:ext cx="7015668" cy="4052661"/>
          </a:xfrm>
        </p:spPr>
        <p:txBody>
          <a:bodyPr>
            <a:normAutofit/>
          </a:bodyPr>
          <a:lstStyle/>
          <a:p>
            <a:r>
              <a:rPr lang="en-US" dirty="0">
                <a:latin typeface="Calibri" panose="020F0502020204030204" pitchFamily="34" charset="0"/>
                <a:ea typeface="Calibri" panose="020F0502020204030204" pitchFamily="34" charset="0"/>
              </a:rPr>
              <a:t>Older adults are afraid, unwilling, and unable to use technology, including mobile </a:t>
            </a:r>
            <a:r>
              <a:rPr lang="en-US" dirty="0" smtClean="0">
                <a:latin typeface="Calibri" panose="020F0502020204030204" pitchFamily="34" charset="0"/>
                <a:ea typeface="Calibri" panose="020F0502020204030204" pitchFamily="34" charset="0"/>
              </a:rPr>
              <a:t>phones</a:t>
            </a:r>
            <a:endParaRPr lang="en-US" dirty="0">
              <a:latin typeface="Calibri" panose="020F0502020204030204" pitchFamily="34" charset="0"/>
              <a:ea typeface="Calibri" panose="020F0502020204030204" pitchFamily="34" charset="0"/>
            </a:endParaRPr>
          </a:p>
          <a:p>
            <a:r>
              <a:rPr lang="en-US" dirty="0" err="1"/>
              <a:t>Conci</a:t>
            </a:r>
            <a:r>
              <a:rPr lang="en-US" dirty="0"/>
              <a:t> </a:t>
            </a:r>
            <a:r>
              <a:rPr lang="en-US" i="1" dirty="0"/>
              <a:t>et al</a:t>
            </a:r>
            <a:r>
              <a:rPr lang="en-US" dirty="0"/>
              <a:t>.:</a:t>
            </a:r>
          </a:p>
          <a:p>
            <a:pPr lvl="1"/>
            <a:r>
              <a:rPr lang="en-US" dirty="0"/>
              <a:t>in the elderly, once the initial resistance of learning new technology was overcome‑ “enjoying the experience” of using the mobile phone motivated them to use the device. </a:t>
            </a:r>
          </a:p>
          <a:p>
            <a:pPr marL="0" indent="0">
              <a:buNone/>
            </a:pPr>
            <a:endParaRPr lang="en-US" dirty="0"/>
          </a:p>
        </p:txBody>
      </p:sp>
      <p:pic>
        <p:nvPicPr>
          <p:cNvPr id="4" name="Picture 3">
            <a:extLst>
              <a:ext uri="{FF2B5EF4-FFF2-40B4-BE49-F238E27FC236}">
                <a16:creationId xmlns:a16="http://schemas.microsoft.com/office/drawing/2014/main" id="{7ED8489F-CA95-4D37-9FDB-9EB751C7844F}"/>
              </a:ext>
            </a:extLst>
          </p:cNvPr>
          <p:cNvPicPr>
            <a:picLocks noChangeAspect="1"/>
          </p:cNvPicPr>
          <p:nvPr/>
        </p:nvPicPr>
        <p:blipFill>
          <a:blip r:embed="rId3"/>
          <a:stretch>
            <a:fillRect/>
          </a:stretch>
        </p:blipFill>
        <p:spPr>
          <a:xfrm>
            <a:off x="7751185" y="158647"/>
            <a:ext cx="4277529" cy="2846501"/>
          </a:xfrm>
          <a:prstGeom prst="rect">
            <a:avLst/>
          </a:prstGeom>
        </p:spPr>
      </p:pic>
      <p:pic>
        <p:nvPicPr>
          <p:cNvPr id="5" name="Picture 4">
            <a:extLst>
              <a:ext uri="{FF2B5EF4-FFF2-40B4-BE49-F238E27FC236}">
                <a16:creationId xmlns:a16="http://schemas.microsoft.com/office/drawing/2014/main" id="{E3D4E646-F21C-480D-BB3B-F1EBDBBAD180}"/>
              </a:ext>
            </a:extLst>
          </p:cNvPr>
          <p:cNvPicPr>
            <a:picLocks noChangeAspect="1"/>
          </p:cNvPicPr>
          <p:nvPr/>
        </p:nvPicPr>
        <p:blipFill>
          <a:blip r:embed="rId4"/>
          <a:stretch>
            <a:fillRect/>
          </a:stretch>
        </p:blipFill>
        <p:spPr>
          <a:xfrm>
            <a:off x="7751184" y="3135097"/>
            <a:ext cx="4277529" cy="2846501"/>
          </a:xfrm>
          <a:prstGeom prst="rect">
            <a:avLst/>
          </a:prstGeom>
        </p:spPr>
      </p:pic>
    </p:spTree>
    <p:custDataLst>
      <p:tags r:id="rId1"/>
    </p:custDataLst>
    <p:extLst>
      <p:ext uri="{BB962C8B-B14F-4D97-AF65-F5344CB8AC3E}">
        <p14:creationId xmlns:p14="http://schemas.microsoft.com/office/powerpoint/2010/main" val="1164569921"/>
      </p:ext>
    </p:extLst>
  </p:cSld>
  <p:clrMapOvr>
    <a:masterClrMapping/>
  </p:clrMapOvr>
  <mc:AlternateContent xmlns:mc="http://schemas.openxmlformats.org/markup-compatibility/2006" xmlns:p14="http://schemas.microsoft.com/office/powerpoint/2010/main">
    <mc:Choice Requires="p14">
      <p:transition spd="slow" p14:dur="2000" advTm="26273"/>
    </mc:Choice>
    <mc:Fallback xmlns="">
      <p:transition spd="slow" advTm="262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mod="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998C2-952C-4F2C-9440-7560A7D5035E}"/>
              </a:ext>
            </a:extLst>
          </p:cNvPr>
          <p:cNvSpPr>
            <a:spLocks noGrp="1"/>
          </p:cNvSpPr>
          <p:nvPr>
            <p:ph type="title"/>
          </p:nvPr>
        </p:nvSpPr>
        <p:spPr/>
        <p:txBody>
          <a:bodyPr>
            <a:normAutofit/>
          </a:bodyPr>
          <a:lstStyle/>
          <a:p>
            <a:pPr marL="0" marR="0">
              <a:lnSpc>
                <a:spcPct val="107000"/>
              </a:lnSpc>
              <a:spcBef>
                <a:spcPts val="0"/>
              </a:spcBef>
              <a:spcAft>
                <a:spcPts val="0"/>
              </a:spcAft>
            </a:pPr>
            <a:r>
              <a:rPr lang="en-US" b="1" dirty="0" smtClean="0">
                <a:latin typeface="Calibri" panose="020F0502020204030204" pitchFamily="34" charset="0"/>
                <a:ea typeface="Calibri" panose="020F0502020204030204" pitchFamily="34" charset="0"/>
                <a:cs typeface="Calibri" panose="020F0502020204030204" pitchFamily="34" charset="0"/>
              </a:rPr>
              <a:t>Aging and Perception</a:t>
            </a:r>
            <a:endParaRPr lang="en-US" dirty="0"/>
          </a:p>
        </p:txBody>
      </p:sp>
      <p:sp>
        <p:nvSpPr>
          <p:cNvPr id="3" name="Content Placeholder 2">
            <a:extLst>
              <a:ext uri="{FF2B5EF4-FFF2-40B4-BE49-F238E27FC236}">
                <a16:creationId xmlns:a16="http://schemas.microsoft.com/office/drawing/2014/main" id="{D04F18EE-A3E6-4117-A268-6E09FDBD8CD3}"/>
              </a:ext>
            </a:extLst>
          </p:cNvPr>
          <p:cNvSpPr>
            <a:spLocks noGrp="1"/>
          </p:cNvSpPr>
          <p:nvPr>
            <p:ph idx="1"/>
          </p:nvPr>
        </p:nvSpPr>
        <p:spPr>
          <a:xfrm>
            <a:off x="473529" y="1825625"/>
            <a:ext cx="11397341" cy="4351338"/>
          </a:xfrm>
        </p:spPr>
        <p:txBody>
          <a:bodyPr/>
          <a:lstStyle/>
          <a:p>
            <a:pPr marL="0" marR="0">
              <a:lnSpc>
                <a:spcPct val="107000"/>
              </a:lnSpc>
              <a:spcBef>
                <a:spcPts val="0"/>
              </a:spcBef>
              <a:spcAft>
                <a:spcPts val="800"/>
              </a:spcAft>
            </a:pPr>
            <a:r>
              <a:rPr lang="en-US" b="1" dirty="0">
                <a:latin typeface="Calibri" panose="020F0502020204030204" pitchFamily="34" charset="0"/>
                <a:ea typeface="Calibri" panose="020F0502020204030204" pitchFamily="34" charset="0"/>
                <a:cs typeface="Calibri" panose="020F0502020204030204" pitchFamily="34" charset="0"/>
              </a:rPr>
              <a:t>Physical Factors That Affect Perception</a:t>
            </a:r>
            <a:endParaRPr lang="en-US" sz="2400" dirty="0">
              <a:latin typeface="Calibri" panose="020F0502020204030204" pitchFamily="34" charset="0"/>
              <a:ea typeface="Calibri" panose="020F0502020204030204" pitchFamily="34" charset="0"/>
              <a:cs typeface="Arial" panose="020B0604020202020204" pitchFamily="34" charset="0"/>
            </a:endParaRPr>
          </a:p>
          <a:p>
            <a:pPr marL="457200" lvl="1">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Visual and aural presentation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914400" lvl="2">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Slower adaptation when light levels are rapidly changed</a:t>
            </a:r>
            <a:endParaRPr lang="en-US" sz="1600" dirty="0">
              <a:latin typeface="Calibri" panose="020F0502020204030204" pitchFamily="34" charset="0"/>
              <a:ea typeface="Calibri" panose="020F0502020204030204" pitchFamily="34" charset="0"/>
              <a:cs typeface="Arial" panose="020B0604020202020204" pitchFamily="34" charset="0"/>
            </a:endParaRPr>
          </a:p>
          <a:p>
            <a:pPr marL="914400" lvl="2">
              <a:lnSpc>
                <a:spcPct val="107000"/>
              </a:lnSpc>
              <a:spcBef>
                <a:spcPts val="0"/>
              </a:spcBef>
            </a:pPr>
            <a:r>
              <a:rPr lang="en-US" dirty="0">
                <a:latin typeface="Calibri" panose="020F0502020204030204" pitchFamily="34" charset="0"/>
                <a:ea typeface="Calibri" panose="020F0502020204030204" pitchFamily="34" charset="0"/>
                <a:cs typeface="Calibri" panose="020F0502020204030204" pitchFamily="34" charset="0"/>
              </a:rPr>
              <a:t>Divided attention </a:t>
            </a:r>
            <a:r>
              <a:rPr lang="en-US" dirty="0" smtClean="0">
                <a:latin typeface="Calibri" panose="020F0502020204030204" pitchFamily="34" charset="0"/>
                <a:ea typeface="Calibri" panose="020F0502020204030204" pitchFamily="34" charset="0"/>
                <a:cs typeface="Calibri" panose="020F0502020204030204" pitchFamily="34" charset="0"/>
              </a:rPr>
              <a:t>(multitasking)</a:t>
            </a:r>
            <a:endParaRPr lang="en-US" sz="1600" dirty="0">
              <a:latin typeface="Calibri" panose="020F0502020204030204" pitchFamily="34" charset="0"/>
              <a:ea typeface="Calibri" panose="020F0502020204030204" pitchFamily="34" charset="0"/>
              <a:cs typeface="Arial" panose="020B0604020202020204" pitchFamily="34" charset="0"/>
            </a:endParaRPr>
          </a:p>
          <a:p>
            <a:pPr marL="914400" lvl="2">
              <a:lnSpc>
                <a:spcPct val="107000"/>
              </a:lnSpc>
              <a:spcBef>
                <a:spcPts val="0"/>
              </a:spcBef>
            </a:pPr>
            <a:r>
              <a:rPr lang="en-US" dirty="0" smtClean="0">
                <a:latin typeface="Calibri" panose="020F0502020204030204" pitchFamily="34" charset="0"/>
                <a:ea typeface="Calibri" panose="020F0502020204030204" pitchFamily="34" charset="0"/>
                <a:cs typeface="Calibri" panose="020F0502020204030204" pitchFamily="34" charset="0"/>
              </a:rPr>
              <a:t>Selective attention (</a:t>
            </a:r>
            <a:r>
              <a:rPr lang="en-US" dirty="0"/>
              <a:t>filter out unimportant from important information </a:t>
            </a:r>
            <a:r>
              <a:rPr lang="en-US" dirty="0" smtClean="0"/>
              <a:t>)</a:t>
            </a:r>
            <a:endParaRPr lang="en-US" sz="16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089505212"/>
      </p:ext>
    </p:extLst>
  </p:cSld>
  <p:clrMapOvr>
    <a:masterClrMapping/>
  </p:clrMapOvr>
  <mc:AlternateContent xmlns:mc="http://schemas.openxmlformats.org/markup-compatibility/2006" xmlns:p14="http://schemas.microsoft.com/office/powerpoint/2010/main">
    <mc:Choice Requires="p14">
      <p:transition spd="slow" p14:dur="2000" advTm="60814"/>
    </mc:Choice>
    <mc:Fallback xmlns="">
      <p:transition spd="slow" advTm="60814"/>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8|0.4|8|1.2"/>
</p:tagLst>
</file>

<file path=ppt/tags/tag2.xml><?xml version="1.0" encoding="utf-8"?>
<p:tagLst xmlns:a="http://schemas.openxmlformats.org/drawingml/2006/main" xmlns:r="http://schemas.openxmlformats.org/officeDocument/2006/relationships" xmlns:p="http://schemas.openxmlformats.org/presentationml/2006/main">
  <p:tag name="TIMING" val="|105.4"/>
</p:tagLst>
</file>

<file path=ppt/tags/tag3.xml><?xml version="1.0" encoding="utf-8"?>
<p:tagLst xmlns:a="http://schemas.openxmlformats.org/drawingml/2006/main" xmlns:r="http://schemas.openxmlformats.org/officeDocument/2006/relationships" xmlns:p="http://schemas.openxmlformats.org/presentationml/2006/main">
  <p:tag name="TIMING" val="|35.3"/>
</p:tagLst>
</file>

<file path=ppt/tags/tag4.xml><?xml version="1.0" encoding="utf-8"?>
<p:tagLst xmlns:a="http://schemas.openxmlformats.org/drawingml/2006/main" xmlns:r="http://schemas.openxmlformats.org/officeDocument/2006/relationships" xmlns:p="http://schemas.openxmlformats.org/presentationml/2006/main">
  <p:tag name="TIMING" val="|5.7|4.7|2.3|8.2"/>
</p:tagLst>
</file>

<file path=ppt/tags/tag5.xml><?xml version="1.0" encoding="utf-8"?>
<p:tagLst xmlns:a="http://schemas.openxmlformats.org/drawingml/2006/main" xmlns:r="http://schemas.openxmlformats.org/officeDocument/2006/relationships" xmlns:p="http://schemas.openxmlformats.org/presentationml/2006/main">
  <p:tag name="TIMING" val="|19.1"/>
</p:tagLst>
</file>

<file path=ppt/tags/tag6.xml><?xml version="1.0" encoding="utf-8"?>
<p:tagLst xmlns:a="http://schemas.openxmlformats.org/drawingml/2006/main" xmlns:r="http://schemas.openxmlformats.org/officeDocument/2006/relationships" xmlns:p="http://schemas.openxmlformats.org/presentationml/2006/main">
  <p:tag name="TIMING" val="|29.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674</TotalTime>
  <Words>730</Words>
  <Application>Microsoft Office PowerPoint</Application>
  <PresentationFormat>Widescreen</PresentationFormat>
  <Paragraphs>140</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B Koodak</vt:lpstr>
      <vt:lpstr>B Nazanin</vt:lpstr>
      <vt:lpstr>Calibri</vt:lpstr>
      <vt:lpstr>Calibri Light</vt:lpstr>
      <vt:lpstr>Gotham SSm A</vt:lpstr>
      <vt:lpstr>Office Theme</vt:lpstr>
      <vt:lpstr>Opportunities and Challenges of Mobile Health Education in Aging Society</vt:lpstr>
      <vt:lpstr>Technological innovations </vt:lpstr>
      <vt:lpstr>PowerPoint Presentation</vt:lpstr>
      <vt:lpstr>Mobile learning </vt:lpstr>
      <vt:lpstr>Benefits of Mhealth  Learning </vt:lpstr>
      <vt:lpstr>PowerPoint Presentation</vt:lpstr>
      <vt:lpstr>PowerPoint Presentation</vt:lpstr>
      <vt:lpstr>Stereotypes</vt:lpstr>
      <vt:lpstr>Aging and Perception</vt:lpstr>
      <vt:lpstr>Aging and Perception</vt:lpstr>
      <vt:lpstr>Aging and Perception</vt:lpstr>
      <vt:lpstr>Andragogy</vt:lpstr>
      <vt:lpstr>Andragogy</vt:lpstr>
      <vt:lpstr>Adult learners characteristics</vt:lpstr>
      <vt:lpstr>Andragogical Practice                                                                                    Knowles (1984)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Opportunities and Challenges of Mobile Health Education in Aging Society</dc:title>
  <dc:creator>Dr Karimi</dc:creator>
  <cp:lastModifiedBy>DR.KARIMI</cp:lastModifiedBy>
  <cp:revision>41</cp:revision>
  <dcterms:created xsi:type="dcterms:W3CDTF">2021-02-07T04:22:13Z</dcterms:created>
  <dcterms:modified xsi:type="dcterms:W3CDTF">2021-02-14T07:12:58Z</dcterms:modified>
</cp:coreProperties>
</file>