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7" r:id="rId3"/>
    <p:sldId id="269" r:id="rId4"/>
    <p:sldId id="270" r:id="rId5"/>
    <p:sldId id="258" r:id="rId6"/>
    <p:sldId id="262" r:id="rId7"/>
    <p:sldId id="263" r:id="rId8"/>
    <p:sldId id="287" r:id="rId9"/>
    <p:sldId id="285" r:id="rId10"/>
    <p:sldId id="284" r:id="rId11"/>
    <p:sldId id="282" r:id="rId12"/>
    <p:sldId id="288" r:id="rId13"/>
    <p:sldId id="283" r:id="rId14"/>
    <p:sldId id="289" r:id="rId15"/>
    <p:sldId id="271" r:id="rId16"/>
    <p:sldId id="286" r:id="rId17"/>
    <p:sldId id="290" r:id="rId18"/>
  </p:sldIdLst>
  <p:sldSz cx="12192000" cy="6858000"/>
  <p:notesSz cx="6858000" cy="9144000"/>
  <p:defaultTex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5" y="4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E8578ACC-0ED4-4D0D-9F41-AF9C45F27607}" type="datetimeFigureOut">
              <a:rPr lang="fa-IR" smtClean="0"/>
              <a:t>1442/07/06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DDF311A-6AC3-4535-9511-DC7080410CA7}" type="slidenum">
              <a:rPr lang="fa-IR" smtClean="0"/>
              <a:t>‹#›</a:t>
            </a:fld>
            <a:endParaRPr lang="fa-IR"/>
          </a:p>
        </p:txBody>
      </p:sp>
    </p:spTree>
    <p:extLst>
      <p:ext uri="{BB962C8B-B14F-4D97-AF65-F5344CB8AC3E}">
        <p14:creationId xmlns:p14="http://schemas.microsoft.com/office/powerpoint/2010/main" val="955309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E8578ACC-0ED4-4D0D-9F41-AF9C45F27607}" type="datetimeFigureOut">
              <a:rPr lang="fa-IR" smtClean="0"/>
              <a:t>1442/07/06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DDF311A-6AC3-4535-9511-DC7080410CA7}" type="slidenum">
              <a:rPr lang="fa-IR" smtClean="0"/>
              <a:t>‹#›</a:t>
            </a:fld>
            <a:endParaRPr lang="fa-IR"/>
          </a:p>
        </p:txBody>
      </p:sp>
    </p:spTree>
    <p:extLst>
      <p:ext uri="{BB962C8B-B14F-4D97-AF65-F5344CB8AC3E}">
        <p14:creationId xmlns:p14="http://schemas.microsoft.com/office/powerpoint/2010/main" val="1457465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E8578ACC-0ED4-4D0D-9F41-AF9C45F27607}" type="datetimeFigureOut">
              <a:rPr lang="fa-IR" smtClean="0"/>
              <a:t>1442/07/06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DDF311A-6AC3-4535-9511-DC7080410CA7}" type="slidenum">
              <a:rPr lang="fa-IR" smtClean="0"/>
              <a:t>‹#›</a:t>
            </a:fld>
            <a:endParaRPr lang="fa-IR"/>
          </a:p>
        </p:txBody>
      </p:sp>
    </p:spTree>
    <p:extLst>
      <p:ext uri="{BB962C8B-B14F-4D97-AF65-F5344CB8AC3E}">
        <p14:creationId xmlns:p14="http://schemas.microsoft.com/office/powerpoint/2010/main" val="39969095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with Pictures">
    <p:spTree>
      <p:nvGrpSpPr>
        <p:cNvPr id="1" name=""/>
        <p:cNvGrpSpPr/>
        <p:nvPr/>
      </p:nvGrpSpPr>
      <p:grpSpPr>
        <a:xfrm>
          <a:off x="0" y="0"/>
          <a:ext cx="0" cy="0"/>
          <a:chOff x="0" y="0"/>
          <a:chExt cx="0" cy="0"/>
        </a:xfrm>
      </p:grpSpPr>
      <p:sp>
        <p:nvSpPr>
          <p:cNvPr id="8" name="Rectangle 7"/>
          <p:cNvSpPr/>
          <p:nvPr userDrawn="1"/>
        </p:nvSpPr>
        <p:spPr>
          <a:xfrm>
            <a:off x="0" y="4800600"/>
            <a:ext cx="12192000" cy="20574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33400" y="5084483"/>
            <a:ext cx="11125200" cy="914400"/>
          </a:xfrm>
        </p:spPr>
        <p:txBody>
          <a:bodyPr anchor="b">
            <a:normAutofit/>
          </a:bodyPr>
          <a:lstStyle>
            <a:lvl1pPr algn="ctr">
              <a:defRPr sz="4400" spc="-50" baseline="0">
                <a:solidFill>
                  <a:schemeClr val="bg1"/>
                </a:solidFill>
              </a:defRPr>
            </a:lvl1pPr>
          </a:lstStyle>
          <a:p>
            <a:r>
              <a:rPr lang="en-US" smtClean="0"/>
              <a:t>Click to edit Master title style</a:t>
            </a:r>
            <a:endParaRPr lang="en-US" dirty="0"/>
          </a:p>
        </p:txBody>
      </p:sp>
      <p:sp>
        <p:nvSpPr>
          <p:cNvPr id="9" name="Picture Placeholder 2" descr="An empty placeholder to add an image. Click on the placeholder and select the image that you wish to add"/>
          <p:cNvSpPr>
            <a:spLocks noGrp="1"/>
          </p:cNvSpPr>
          <p:nvPr>
            <p:ph type="pic" idx="10"/>
          </p:nvPr>
        </p:nvSpPr>
        <p:spPr>
          <a:xfrm>
            <a:off x="1" y="1"/>
            <a:ext cx="4023360" cy="4745736"/>
          </a:xfrm>
        </p:spPr>
        <p:txBody>
          <a:bodyPr tIns="45720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13" name="Picture Placeholder 2" descr="An empty placeholder to add an image. Click on the placeholder and select the image that you wish to add"/>
          <p:cNvSpPr>
            <a:spLocks noGrp="1"/>
          </p:cNvSpPr>
          <p:nvPr>
            <p:ph type="pic" idx="11"/>
          </p:nvPr>
        </p:nvSpPr>
        <p:spPr>
          <a:xfrm>
            <a:off x="4084320" y="1"/>
            <a:ext cx="4023360" cy="4745736"/>
          </a:xfrm>
        </p:spPr>
        <p:txBody>
          <a:bodyPr tIns="45720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14" name="Picture Placeholder 2" descr="An empty placeholder to add an image. Click on the placeholder and select the image that you wish to add"/>
          <p:cNvSpPr>
            <a:spLocks noGrp="1"/>
          </p:cNvSpPr>
          <p:nvPr>
            <p:ph type="pic" idx="12"/>
          </p:nvPr>
        </p:nvSpPr>
        <p:spPr>
          <a:xfrm>
            <a:off x="8168640" y="1"/>
            <a:ext cx="4023360" cy="4745736"/>
          </a:xfrm>
        </p:spPr>
        <p:txBody>
          <a:bodyPr tIns="45720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3" name="Subtitle 2"/>
          <p:cNvSpPr>
            <a:spLocks noGrp="1"/>
          </p:cNvSpPr>
          <p:nvPr>
            <p:ph type="subTitle" idx="1"/>
          </p:nvPr>
        </p:nvSpPr>
        <p:spPr>
          <a:xfrm>
            <a:off x="533400" y="6043123"/>
            <a:ext cx="11125200" cy="571500"/>
          </a:xfrm>
        </p:spPr>
        <p:txBody>
          <a:bodyPr>
            <a:normAutofit/>
          </a:bodyPr>
          <a:lstStyle>
            <a:lvl1pPr marL="0" indent="0" algn="ctr">
              <a:spcBef>
                <a:spcPts val="0"/>
              </a:spcBef>
              <a:buNone/>
              <a:defRPr sz="2000" cap="all" spc="5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Tree>
    <p:extLst>
      <p:ext uri="{BB962C8B-B14F-4D97-AF65-F5344CB8AC3E}">
        <p14:creationId xmlns:p14="http://schemas.microsoft.com/office/powerpoint/2010/main" val="88853553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E8578ACC-0ED4-4D0D-9F41-AF9C45F27607}" type="datetimeFigureOut">
              <a:rPr lang="fa-IR" smtClean="0"/>
              <a:t>1442/07/06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DDF311A-6AC3-4535-9511-DC7080410CA7}" type="slidenum">
              <a:rPr lang="fa-IR" smtClean="0"/>
              <a:t>‹#›</a:t>
            </a:fld>
            <a:endParaRPr lang="fa-IR"/>
          </a:p>
        </p:txBody>
      </p:sp>
    </p:spTree>
    <p:extLst>
      <p:ext uri="{BB962C8B-B14F-4D97-AF65-F5344CB8AC3E}">
        <p14:creationId xmlns:p14="http://schemas.microsoft.com/office/powerpoint/2010/main" val="2562485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8578ACC-0ED4-4D0D-9F41-AF9C45F27607}" type="datetimeFigureOut">
              <a:rPr lang="fa-IR" smtClean="0"/>
              <a:t>1442/07/06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DDF311A-6AC3-4535-9511-DC7080410CA7}" type="slidenum">
              <a:rPr lang="fa-IR" smtClean="0"/>
              <a:t>‹#›</a:t>
            </a:fld>
            <a:endParaRPr lang="fa-IR"/>
          </a:p>
        </p:txBody>
      </p:sp>
    </p:spTree>
    <p:extLst>
      <p:ext uri="{BB962C8B-B14F-4D97-AF65-F5344CB8AC3E}">
        <p14:creationId xmlns:p14="http://schemas.microsoft.com/office/powerpoint/2010/main" val="2513754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E8578ACC-0ED4-4D0D-9F41-AF9C45F27607}" type="datetimeFigureOut">
              <a:rPr lang="fa-IR" smtClean="0"/>
              <a:t>1442/07/06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DDF311A-6AC3-4535-9511-DC7080410CA7}" type="slidenum">
              <a:rPr lang="fa-IR" smtClean="0"/>
              <a:t>‹#›</a:t>
            </a:fld>
            <a:endParaRPr lang="fa-IR"/>
          </a:p>
        </p:txBody>
      </p:sp>
    </p:spTree>
    <p:extLst>
      <p:ext uri="{BB962C8B-B14F-4D97-AF65-F5344CB8AC3E}">
        <p14:creationId xmlns:p14="http://schemas.microsoft.com/office/powerpoint/2010/main" val="2391947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E8578ACC-0ED4-4D0D-9F41-AF9C45F27607}" type="datetimeFigureOut">
              <a:rPr lang="fa-IR" smtClean="0"/>
              <a:t>1442/07/06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7DDF311A-6AC3-4535-9511-DC7080410CA7}" type="slidenum">
              <a:rPr lang="fa-IR" smtClean="0"/>
              <a:t>‹#›</a:t>
            </a:fld>
            <a:endParaRPr lang="fa-IR"/>
          </a:p>
        </p:txBody>
      </p:sp>
    </p:spTree>
    <p:extLst>
      <p:ext uri="{BB962C8B-B14F-4D97-AF65-F5344CB8AC3E}">
        <p14:creationId xmlns:p14="http://schemas.microsoft.com/office/powerpoint/2010/main" val="1100590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E8578ACC-0ED4-4D0D-9F41-AF9C45F27607}" type="datetimeFigureOut">
              <a:rPr lang="fa-IR" smtClean="0"/>
              <a:t>1442/07/06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7DDF311A-6AC3-4535-9511-DC7080410CA7}" type="slidenum">
              <a:rPr lang="fa-IR" smtClean="0"/>
              <a:t>‹#›</a:t>
            </a:fld>
            <a:endParaRPr lang="fa-IR"/>
          </a:p>
        </p:txBody>
      </p:sp>
    </p:spTree>
    <p:extLst>
      <p:ext uri="{BB962C8B-B14F-4D97-AF65-F5344CB8AC3E}">
        <p14:creationId xmlns:p14="http://schemas.microsoft.com/office/powerpoint/2010/main" val="2934821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578ACC-0ED4-4D0D-9F41-AF9C45F27607}" type="datetimeFigureOut">
              <a:rPr lang="fa-IR" smtClean="0"/>
              <a:t>1442/07/06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7DDF311A-6AC3-4535-9511-DC7080410CA7}" type="slidenum">
              <a:rPr lang="fa-IR" smtClean="0"/>
              <a:t>‹#›</a:t>
            </a:fld>
            <a:endParaRPr lang="fa-IR"/>
          </a:p>
        </p:txBody>
      </p:sp>
    </p:spTree>
    <p:extLst>
      <p:ext uri="{BB962C8B-B14F-4D97-AF65-F5344CB8AC3E}">
        <p14:creationId xmlns:p14="http://schemas.microsoft.com/office/powerpoint/2010/main" val="3657121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8578ACC-0ED4-4D0D-9F41-AF9C45F27607}" type="datetimeFigureOut">
              <a:rPr lang="fa-IR" smtClean="0"/>
              <a:t>1442/07/06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DDF311A-6AC3-4535-9511-DC7080410CA7}" type="slidenum">
              <a:rPr lang="fa-IR" smtClean="0"/>
              <a:t>‹#›</a:t>
            </a:fld>
            <a:endParaRPr lang="fa-IR"/>
          </a:p>
        </p:txBody>
      </p:sp>
    </p:spTree>
    <p:extLst>
      <p:ext uri="{BB962C8B-B14F-4D97-AF65-F5344CB8AC3E}">
        <p14:creationId xmlns:p14="http://schemas.microsoft.com/office/powerpoint/2010/main" val="3445932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8578ACC-0ED4-4D0D-9F41-AF9C45F27607}" type="datetimeFigureOut">
              <a:rPr lang="fa-IR" smtClean="0"/>
              <a:t>1442/07/06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DDF311A-6AC3-4535-9511-DC7080410CA7}" type="slidenum">
              <a:rPr lang="fa-IR" smtClean="0"/>
              <a:t>‹#›</a:t>
            </a:fld>
            <a:endParaRPr lang="fa-IR"/>
          </a:p>
        </p:txBody>
      </p:sp>
    </p:spTree>
    <p:extLst>
      <p:ext uri="{BB962C8B-B14F-4D97-AF65-F5344CB8AC3E}">
        <p14:creationId xmlns:p14="http://schemas.microsoft.com/office/powerpoint/2010/main" val="3500311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578ACC-0ED4-4D0D-9F41-AF9C45F27607}" type="datetimeFigureOut">
              <a:rPr lang="fa-IR" smtClean="0"/>
              <a:t>1442/07/06</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DF311A-6AC3-4535-9511-DC7080410CA7}" type="slidenum">
              <a:rPr lang="fa-IR" smtClean="0"/>
              <a:t>‹#›</a:t>
            </a:fld>
            <a:endParaRPr lang="fa-IR"/>
          </a:p>
        </p:txBody>
      </p:sp>
    </p:spTree>
    <p:extLst>
      <p:ext uri="{BB962C8B-B14F-4D97-AF65-F5344CB8AC3E}">
        <p14:creationId xmlns:p14="http://schemas.microsoft.com/office/powerpoint/2010/main" val="14771377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2.xml"/><Relationship Id="rId5" Type="http://schemas.openxmlformats.org/officeDocument/2006/relationships/image" Target="../media/image4.jp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statista.com/statistics/698919/us-adults-that-would-use-an-app-to-track-their-diet-by-ag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prstTxWarp prst="textChevron">
              <a:avLst/>
            </a:prstTxWarp>
            <a:noAutofit/>
          </a:bodyPr>
          <a:lstStyle/>
          <a:p>
            <a:r>
              <a:rPr lang="en-US" sz="4000" b="1" dirty="0">
                <a:ln>
                  <a:solidFill>
                    <a:schemeClr val="accent1">
                      <a:lumMod val="20000"/>
                      <a:lumOff val="80000"/>
                    </a:schemeClr>
                  </a:solidFill>
                </a:ln>
                <a:effectLst>
                  <a:glow rad="139700">
                    <a:schemeClr val="accent2">
                      <a:satMod val="175000"/>
                      <a:alpha val="40000"/>
                    </a:schemeClr>
                  </a:glow>
                </a:effectLst>
                <a:latin typeface="Adobe Arabic" panose="02040503050201020203" pitchFamily="18" charset="-78"/>
                <a:cs typeface="B Titr" panose="00000700000000000000" pitchFamily="2" charset="-78"/>
              </a:rPr>
              <a:t>nutritional </a:t>
            </a:r>
            <a:r>
              <a:rPr lang="en-US" sz="4000" b="1" dirty="0" smtClean="0">
                <a:ln>
                  <a:solidFill>
                    <a:schemeClr val="accent1">
                      <a:lumMod val="20000"/>
                      <a:lumOff val="80000"/>
                    </a:schemeClr>
                  </a:solidFill>
                </a:ln>
                <a:effectLst>
                  <a:glow rad="139700">
                    <a:schemeClr val="accent2">
                      <a:satMod val="175000"/>
                      <a:alpha val="40000"/>
                    </a:schemeClr>
                  </a:glow>
                </a:effectLst>
                <a:latin typeface="Adobe Arabic" panose="02040503050201020203" pitchFamily="18" charset="-78"/>
                <a:cs typeface="B Titr" panose="00000700000000000000" pitchFamily="2" charset="-78"/>
              </a:rPr>
              <a:t>applications </a:t>
            </a:r>
            <a:r>
              <a:rPr lang="en-US" sz="4000" b="1" dirty="0">
                <a:ln>
                  <a:solidFill>
                    <a:schemeClr val="accent1">
                      <a:lumMod val="20000"/>
                      <a:lumOff val="80000"/>
                    </a:schemeClr>
                  </a:solidFill>
                </a:ln>
                <a:effectLst>
                  <a:glow rad="139700">
                    <a:schemeClr val="accent2">
                      <a:satMod val="175000"/>
                      <a:alpha val="40000"/>
                    </a:schemeClr>
                  </a:glow>
                </a:effectLst>
                <a:latin typeface="Adobe Arabic" panose="02040503050201020203" pitchFamily="18" charset="-78"/>
                <a:cs typeface="B Titr" panose="00000700000000000000" pitchFamily="2" charset="-78"/>
              </a:rPr>
              <a:t>growing trend</a:t>
            </a:r>
            <a:endParaRPr lang="en-US" sz="4000" dirty="0">
              <a:ln>
                <a:solidFill>
                  <a:schemeClr val="accent1">
                    <a:lumMod val="20000"/>
                    <a:lumOff val="80000"/>
                  </a:schemeClr>
                </a:solidFill>
              </a:ln>
              <a:effectLst>
                <a:glow rad="139700">
                  <a:schemeClr val="accent2">
                    <a:satMod val="175000"/>
                    <a:alpha val="40000"/>
                  </a:schemeClr>
                </a:glow>
              </a:effectLst>
              <a:latin typeface="Adobe Arabic" panose="02040503050201020203" pitchFamily="18" charset="-78"/>
              <a:cs typeface="B Titr" panose="00000700000000000000" pitchFamily="2" charset="-78"/>
            </a:endParaRPr>
          </a:p>
        </p:txBody>
      </p:sp>
      <p:pic>
        <p:nvPicPr>
          <p:cNvPr id="8" name="Picture Placeholder 7" descr="Closeup of Granny Smith apple and tape measure"/>
          <p:cNvPicPr>
            <a:picLocks noGrp="1" noChangeAspect="1"/>
          </p:cNvPicPr>
          <p:nvPr>
            <p:ph type="pic" idx="11"/>
          </p:nvPr>
        </p:nvPicPr>
        <p:blipFill rotWithShape="1">
          <a:blip r:embed="rId2" cstate="print">
            <a:extLst>
              <a:ext uri="{28A0092B-C50C-407E-A947-70E740481C1C}">
                <a14:useLocalDpi xmlns:a14="http://schemas.microsoft.com/office/drawing/2010/main" val="0"/>
              </a:ext>
            </a:extLst>
          </a:blip>
          <a:srcRect t="19" b="19"/>
          <a:stretch/>
        </p:blipFill>
        <p:spPr/>
      </p:pic>
      <p:pic>
        <p:nvPicPr>
          <p:cNvPr id="3" name="Picture Placeholder 2"/>
          <p:cNvPicPr>
            <a:picLocks noGrp="1" noChangeAspect="1"/>
          </p:cNvPicPr>
          <p:nvPr>
            <p:ph type="pic" idx="12"/>
          </p:nvPr>
        </p:nvPicPr>
        <p:blipFill>
          <a:blip r:embed="rId3">
            <a:extLst>
              <a:ext uri="{28A0092B-C50C-407E-A947-70E740481C1C}">
                <a14:useLocalDpi xmlns:a14="http://schemas.microsoft.com/office/drawing/2010/main" val="0"/>
              </a:ext>
            </a:extLst>
          </a:blip>
          <a:srcRect l="21741" r="21741"/>
          <a:stretch>
            <a:fillRect/>
          </a:stretch>
        </p:blipFill>
        <p:spPr>
          <a:xfrm>
            <a:off x="8168639" y="1"/>
            <a:ext cx="4023360" cy="4745736"/>
          </a:xfrm>
        </p:spPr>
      </p:pic>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85681" y="3421404"/>
            <a:ext cx="20638" cy="15192"/>
          </a:xfrm>
          <a:prstGeom prst="rect">
            <a:avLst/>
          </a:prstGeom>
        </p:spPr>
      </p:pic>
      <p:pic>
        <p:nvPicPr>
          <p:cNvPr id="9" name="Picture Placeholder 8"/>
          <p:cNvPicPr>
            <a:picLocks noGrp="1" noChangeAspect="1"/>
          </p:cNvPicPr>
          <p:nvPr>
            <p:ph type="pic" idx="10"/>
          </p:nvPr>
        </p:nvPicPr>
        <p:blipFill rotWithShape="1">
          <a:blip r:embed="rId5">
            <a:extLst>
              <a:ext uri="{28A0092B-C50C-407E-A947-70E740481C1C}">
                <a14:useLocalDpi xmlns:a14="http://schemas.microsoft.com/office/drawing/2010/main" val="0"/>
              </a:ext>
            </a:extLst>
          </a:blip>
          <a:srcRect l="15616" t="1209" r="21974" b="7854"/>
          <a:stretch/>
        </p:blipFill>
        <p:spPr>
          <a:xfrm>
            <a:off x="0" y="1"/>
            <a:ext cx="4023360" cy="4745736"/>
          </a:xfrm>
        </p:spPr>
      </p:pic>
      <p:sp>
        <p:nvSpPr>
          <p:cNvPr id="7" name="Subtitle 5"/>
          <p:cNvSpPr>
            <a:spLocks noGrp="1"/>
          </p:cNvSpPr>
          <p:nvPr>
            <p:ph type="subTitle" idx="1"/>
          </p:nvPr>
        </p:nvSpPr>
        <p:spPr>
          <a:xfrm>
            <a:off x="533400" y="6043123"/>
            <a:ext cx="11125200" cy="571500"/>
          </a:xfrm>
        </p:spPr>
        <p:txBody>
          <a:bodyPr>
            <a:normAutofit fontScale="92500" lnSpcReduction="10000"/>
          </a:bodyPr>
          <a:lstStyle/>
          <a:p>
            <a:r>
              <a:rPr lang="en-US" dirty="0" err="1" smtClean="0"/>
              <a:t>Dr</a:t>
            </a:r>
            <a:r>
              <a:rPr lang="en-US" dirty="0" smtClean="0"/>
              <a:t> Masoumi</a:t>
            </a:r>
          </a:p>
          <a:p>
            <a:r>
              <a:rPr lang="en-US" dirty="0" err="1" smtClean="0"/>
              <a:t>Md</a:t>
            </a:r>
            <a:r>
              <a:rPr lang="en-US" dirty="0" smtClean="0"/>
              <a:t>, Mph, clinical Nutritionist</a:t>
            </a:r>
            <a:endParaRPr lang="fa-IR" dirty="0"/>
          </a:p>
        </p:txBody>
      </p:sp>
    </p:spTree>
    <p:extLst>
      <p:ext uri="{BB962C8B-B14F-4D97-AF65-F5344CB8AC3E}">
        <p14:creationId xmlns:p14="http://schemas.microsoft.com/office/powerpoint/2010/main" val="1514070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Global mHealth apps market share, by region, 2020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201" y="836815"/>
            <a:ext cx="10507876" cy="52539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49793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491" y="193965"/>
            <a:ext cx="10543309" cy="1351253"/>
          </a:xfrm>
        </p:spPr>
        <p:txBody>
          <a:bodyPr>
            <a:normAutofit/>
          </a:bodyPr>
          <a:lstStyle/>
          <a:p>
            <a:r>
              <a:rPr lang="en-US" sz="4000" dirty="0" smtClean="0">
                <a:latin typeface="+mn-lt"/>
              </a:rPr>
              <a:t>the market and growth nutritional apps statistics</a:t>
            </a:r>
            <a:endParaRPr lang="fa-IR" sz="4000" dirty="0">
              <a:latin typeface="+mn-lt"/>
            </a:endParaRPr>
          </a:p>
        </p:txBody>
      </p:sp>
      <p:sp>
        <p:nvSpPr>
          <p:cNvPr id="3" name="Content Placeholder 2"/>
          <p:cNvSpPr>
            <a:spLocks noGrp="1"/>
          </p:cNvSpPr>
          <p:nvPr>
            <p:ph idx="1"/>
          </p:nvPr>
        </p:nvSpPr>
        <p:spPr>
          <a:xfrm>
            <a:off x="471055" y="1406236"/>
            <a:ext cx="10882745" cy="5250873"/>
          </a:xfrm>
        </p:spPr>
        <p:txBody>
          <a:bodyPr>
            <a:normAutofit/>
          </a:bodyPr>
          <a:lstStyle/>
          <a:p>
            <a:pPr>
              <a:lnSpc>
                <a:spcPct val="160000"/>
              </a:lnSpc>
            </a:pPr>
            <a:r>
              <a:rPr lang="en-US" dirty="0" smtClean="0">
                <a:cs typeface="+mj-cs"/>
              </a:rPr>
              <a:t>these </a:t>
            </a:r>
            <a:r>
              <a:rPr lang="en-US" dirty="0">
                <a:cs typeface="+mj-cs"/>
              </a:rPr>
              <a:t>apps have seen an increase in their engagement of over 330 percent.</a:t>
            </a:r>
          </a:p>
          <a:p>
            <a:pPr>
              <a:lnSpc>
                <a:spcPct val="160000"/>
              </a:lnSpc>
            </a:pPr>
            <a:r>
              <a:rPr lang="en-US" dirty="0">
                <a:cs typeface="+mj-cs"/>
              </a:rPr>
              <a:t>A Grand View Research clarifies that the global mobile health </a:t>
            </a:r>
            <a:r>
              <a:rPr lang="en-US" dirty="0" smtClean="0">
                <a:cs typeface="+mj-cs"/>
              </a:rPr>
              <a:t>market will </a:t>
            </a:r>
            <a:r>
              <a:rPr lang="en-US" dirty="0">
                <a:cs typeface="+mj-cs"/>
              </a:rPr>
              <a:t>grow at a </a:t>
            </a:r>
            <a:r>
              <a:rPr lang="en-US" dirty="0">
                <a:solidFill>
                  <a:srgbClr val="C00000"/>
                </a:solidFill>
                <a:cs typeface="+mj-cs"/>
              </a:rPr>
              <a:t>CAGR of 29.2 percent. </a:t>
            </a:r>
            <a:endParaRPr lang="en-US" dirty="0" smtClean="0">
              <a:solidFill>
                <a:srgbClr val="C00000"/>
              </a:solidFill>
              <a:cs typeface="+mj-cs"/>
            </a:endParaRPr>
          </a:p>
          <a:p>
            <a:pPr>
              <a:lnSpc>
                <a:spcPct val="160000"/>
              </a:lnSpc>
            </a:pPr>
            <a:r>
              <a:rPr lang="en-US" dirty="0" smtClean="0">
                <a:cs typeface="+mj-cs"/>
              </a:rPr>
              <a:t>it </a:t>
            </a:r>
            <a:r>
              <a:rPr lang="en-US" dirty="0">
                <a:cs typeface="+mj-cs"/>
              </a:rPr>
              <a:t>is believed that the market will </a:t>
            </a:r>
            <a:r>
              <a:rPr lang="en-US" dirty="0">
                <a:solidFill>
                  <a:srgbClr val="C00000"/>
                </a:solidFill>
                <a:cs typeface="+mj-cs"/>
              </a:rPr>
              <a:t>reach $ 316.8 billion by 2027</a:t>
            </a:r>
            <a:r>
              <a:rPr lang="en-US" dirty="0" smtClean="0">
                <a:cs typeface="+mj-cs"/>
              </a:rPr>
              <a:t>.</a:t>
            </a:r>
            <a:endParaRPr lang="en-US" dirty="0">
              <a:cs typeface="+mj-cs"/>
            </a:endParaRPr>
          </a:p>
        </p:txBody>
      </p:sp>
    </p:spTree>
    <p:extLst>
      <p:ext uri="{BB962C8B-B14F-4D97-AF65-F5344CB8AC3E}">
        <p14:creationId xmlns:p14="http://schemas.microsoft.com/office/powerpoint/2010/main" val="35703265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491" y="193965"/>
            <a:ext cx="10543309" cy="1351253"/>
          </a:xfrm>
        </p:spPr>
        <p:txBody>
          <a:bodyPr>
            <a:normAutofit/>
          </a:bodyPr>
          <a:lstStyle/>
          <a:p>
            <a:r>
              <a:rPr lang="en-US" sz="4000" dirty="0" smtClean="0">
                <a:latin typeface="+mn-lt"/>
              </a:rPr>
              <a:t>the market and growth nutritional apps statistics</a:t>
            </a:r>
            <a:endParaRPr lang="fa-IR" sz="4000" dirty="0">
              <a:latin typeface="+mn-lt"/>
            </a:endParaRPr>
          </a:p>
        </p:txBody>
      </p:sp>
      <p:sp>
        <p:nvSpPr>
          <p:cNvPr id="3" name="Content Placeholder 2"/>
          <p:cNvSpPr>
            <a:spLocks noGrp="1"/>
          </p:cNvSpPr>
          <p:nvPr>
            <p:ph idx="1"/>
          </p:nvPr>
        </p:nvSpPr>
        <p:spPr>
          <a:xfrm>
            <a:off x="471055" y="1406236"/>
            <a:ext cx="10882745" cy="5250873"/>
          </a:xfrm>
        </p:spPr>
        <p:txBody>
          <a:bodyPr>
            <a:normAutofit/>
          </a:bodyPr>
          <a:lstStyle/>
          <a:p>
            <a:pPr>
              <a:lnSpc>
                <a:spcPct val="160000"/>
              </a:lnSpc>
            </a:pPr>
            <a:r>
              <a:rPr lang="en-US" dirty="0" smtClean="0">
                <a:cs typeface="+mj-cs"/>
              </a:rPr>
              <a:t>Which age group has the maximum usage of these apps?</a:t>
            </a:r>
            <a:r>
              <a:rPr lang="en-US" dirty="0">
                <a:cs typeface="+mj-cs"/>
              </a:rPr>
              <a:t> </a:t>
            </a:r>
            <a:endParaRPr lang="en-US" dirty="0" smtClean="0">
              <a:cs typeface="+mj-cs"/>
            </a:endParaRPr>
          </a:p>
          <a:p>
            <a:pPr lvl="1">
              <a:lnSpc>
                <a:spcPct val="160000"/>
              </a:lnSpc>
            </a:pPr>
            <a:r>
              <a:rPr lang="en-US" dirty="0" smtClean="0">
                <a:cs typeface="+mj-cs"/>
                <a:hlinkClick r:id="rId2"/>
              </a:rPr>
              <a:t>Statista</a:t>
            </a:r>
            <a:r>
              <a:rPr lang="en-US" dirty="0" smtClean="0">
                <a:cs typeface="+mj-cs"/>
              </a:rPr>
              <a:t> reports </a:t>
            </a:r>
            <a:r>
              <a:rPr lang="en-US" dirty="0">
                <a:cs typeface="+mj-cs"/>
              </a:rPr>
              <a:t>that people between 18 to 29 use these apps on a regular basis to </a:t>
            </a:r>
            <a:r>
              <a:rPr lang="en-US" dirty="0">
                <a:solidFill>
                  <a:srgbClr val="C00000"/>
                </a:solidFill>
                <a:cs typeface="+mj-cs"/>
              </a:rPr>
              <a:t>track their diet</a:t>
            </a:r>
            <a:r>
              <a:rPr lang="en-US" dirty="0">
                <a:cs typeface="+mj-cs"/>
              </a:rPr>
              <a:t>.</a:t>
            </a:r>
          </a:p>
          <a:p>
            <a:pPr>
              <a:lnSpc>
                <a:spcPct val="160000"/>
              </a:lnSpc>
            </a:pPr>
            <a:r>
              <a:rPr lang="en-US" dirty="0" smtClean="0">
                <a:cs typeface="+mj-cs"/>
              </a:rPr>
              <a:t>53 </a:t>
            </a:r>
            <a:r>
              <a:rPr lang="en-US" dirty="0">
                <a:cs typeface="+mj-cs"/>
              </a:rPr>
              <a:t>percent of the people use these apps to track their physical activities, 48 percent use it for tracking their food habits, 47 percent to lose weight, and 37 percent to learn exercise</a:t>
            </a:r>
            <a:r>
              <a:rPr lang="en-US" dirty="0" smtClean="0">
                <a:cs typeface="+mj-cs"/>
              </a:rPr>
              <a:t>.</a:t>
            </a:r>
            <a:endParaRPr lang="en-US" dirty="0">
              <a:cs typeface="+mj-cs"/>
            </a:endParaRPr>
          </a:p>
        </p:txBody>
      </p:sp>
    </p:spTree>
    <p:extLst>
      <p:ext uri="{BB962C8B-B14F-4D97-AF65-F5344CB8AC3E}">
        <p14:creationId xmlns:p14="http://schemas.microsoft.com/office/powerpoint/2010/main" val="35703265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7911"/>
            <a:ext cx="10515600" cy="1325563"/>
          </a:xfrm>
        </p:spPr>
        <p:txBody>
          <a:bodyPr/>
          <a:lstStyle/>
          <a:p>
            <a:r>
              <a:rPr lang="en-US" dirty="0" smtClean="0"/>
              <a:t>The global fitness app market size</a:t>
            </a:r>
            <a:endParaRPr lang="fa-IR" dirty="0"/>
          </a:p>
        </p:txBody>
      </p:sp>
      <p:sp>
        <p:nvSpPr>
          <p:cNvPr id="3" name="Content Placeholder 2"/>
          <p:cNvSpPr>
            <a:spLocks noGrp="1"/>
          </p:cNvSpPr>
          <p:nvPr>
            <p:ph idx="1"/>
          </p:nvPr>
        </p:nvSpPr>
        <p:spPr>
          <a:xfrm>
            <a:off x="365761" y="1402080"/>
            <a:ext cx="10988040" cy="4774883"/>
          </a:xfrm>
        </p:spPr>
        <p:txBody>
          <a:bodyPr>
            <a:normAutofit fontScale="92500" lnSpcReduction="20000"/>
          </a:bodyPr>
          <a:lstStyle/>
          <a:p>
            <a:pPr>
              <a:lnSpc>
                <a:spcPct val="150000"/>
              </a:lnSpc>
            </a:pPr>
            <a:r>
              <a:rPr lang="en-US" dirty="0"/>
              <a:t>The global fitness app market size was valued at </a:t>
            </a:r>
            <a:r>
              <a:rPr lang="en-US" dirty="0">
                <a:solidFill>
                  <a:srgbClr val="FF0000"/>
                </a:solidFill>
              </a:rPr>
              <a:t>USD 4.4 billion in 2020 </a:t>
            </a:r>
            <a:r>
              <a:rPr lang="en-US" dirty="0"/>
              <a:t>and is expected to expand at a compound </a:t>
            </a:r>
            <a:r>
              <a:rPr lang="en-US" dirty="0">
                <a:solidFill>
                  <a:srgbClr val="FF0000"/>
                </a:solidFill>
              </a:rPr>
              <a:t>annual growth rate (CAGR) of 21.6% from 2021 to 2028. </a:t>
            </a:r>
            <a:endParaRPr lang="en-US" dirty="0" smtClean="0">
              <a:solidFill>
                <a:srgbClr val="FF0000"/>
              </a:solidFill>
            </a:endParaRPr>
          </a:p>
          <a:p>
            <a:pPr>
              <a:lnSpc>
                <a:spcPct val="150000"/>
              </a:lnSpc>
            </a:pPr>
            <a:r>
              <a:rPr lang="en-US" dirty="0" smtClean="0"/>
              <a:t>the </a:t>
            </a:r>
            <a:r>
              <a:rPr lang="en-US" dirty="0"/>
              <a:t>COVID-19 </a:t>
            </a:r>
            <a:r>
              <a:rPr lang="en-US" dirty="0" smtClean="0"/>
              <a:t>pandemic lockdown </a:t>
            </a:r>
            <a:r>
              <a:rPr lang="en-US" dirty="0"/>
              <a:t>has led to a transition to virtual fitness from traditional studios and </a:t>
            </a:r>
            <a:r>
              <a:rPr lang="en-US" dirty="0" smtClean="0"/>
              <a:t>gyms and increased </a:t>
            </a:r>
            <a:r>
              <a:rPr lang="en-US" dirty="0"/>
              <a:t>the downloads and usage of fitness apps. </a:t>
            </a:r>
            <a:endParaRPr lang="en-US" dirty="0" smtClean="0"/>
          </a:p>
          <a:p>
            <a:pPr>
              <a:lnSpc>
                <a:spcPct val="150000"/>
              </a:lnSpc>
            </a:pPr>
            <a:r>
              <a:rPr lang="en-US" dirty="0" smtClean="0"/>
              <a:t>According </a:t>
            </a:r>
            <a:r>
              <a:rPr lang="en-US" dirty="0"/>
              <a:t>to an article published in the World Economic Forum in September 2020, the global </a:t>
            </a:r>
            <a:r>
              <a:rPr lang="en-US" dirty="0">
                <a:solidFill>
                  <a:srgbClr val="FF0000"/>
                </a:solidFill>
              </a:rPr>
              <a:t>downloads of fitness and health apps increased by 46%. </a:t>
            </a:r>
            <a:endParaRPr lang="en-US" dirty="0" smtClean="0">
              <a:solidFill>
                <a:srgbClr val="FF0000"/>
              </a:solidFill>
            </a:endParaRPr>
          </a:p>
        </p:txBody>
      </p:sp>
    </p:spTree>
    <p:extLst>
      <p:ext uri="{BB962C8B-B14F-4D97-AF65-F5344CB8AC3E}">
        <p14:creationId xmlns:p14="http://schemas.microsoft.com/office/powerpoint/2010/main" val="34046480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831273" y="1806633"/>
            <a:ext cx="10522527" cy="4370330"/>
          </a:xfrm>
        </p:spPr>
        <p:txBody>
          <a:bodyPr>
            <a:normAutofit/>
          </a:bodyPr>
          <a:lstStyle/>
          <a:p>
            <a:r>
              <a:rPr lang="en-US" sz="7200" dirty="0" smtClean="0"/>
              <a:t>Opportunity</a:t>
            </a:r>
          </a:p>
          <a:p>
            <a:r>
              <a:rPr lang="en-US" sz="7200" dirty="0" smtClean="0"/>
              <a:t>Threat</a:t>
            </a:r>
            <a:endParaRPr lang="fa-IR" sz="7200" dirty="0"/>
          </a:p>
        </p:txBody>
      </p:sp>
    </p:spTree>
    <p:extLst>
      <p:ext uri="{BB962C8B-B14F-4D97-AF65-F5344CB8AC3E}">
        <p14:creationId xmlns:p14="http://schemas.microsoft.com/office/powerpoint/2010/main" val="33623943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278475" y="198872"/>
            <a:ext cx="10515600" cy="1325563"/>
          </a:xfrm>
        </p:spPr>
        <p:txBody>
          <a:bodyPr>
            <a:normAutofit/>
          </a:bodyPr>
          <a:lstStyle/>
          <a:p>
            <a:r>
              <a:rPr lang="en-US" sz="6000" dirty="0">
                <a:solidFill>
                  <a:srgbClr val="FF0000"/>
                </a:solidFill>
              </a:rPr>
              <a:t>Conclusion</a:t>
            </a:r>
            <a:endParaRPr lang="fa-IR" sz="6000" dirty="0">
              <a:solidFill>
                <a:srgbClr val="FF0000"/>
              </a:solidFill>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090192" y="2435225"/>
            <a:ext cx="7735712" cy="4351338"/>
          </a:xfrm>
        </p:spPr>
      </p:pic>
      <p:sp>
        <p:nvSpPr>
          <p:cNvPr id="5" name="Content Placeholder 2"/>
          <p:cNvSpPr txBox="1">
            <a:spLocks/>
          </p:cNvSpPr>
          <p:nvPr/>
        </p:nvSpPr>
        <p:spPr>
          <a:xfrm>
            <a:off x="260464" y="1518457"/>
            <a:ext cx="10522527" cy="432045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7200" dirty="0" smtClean="0"/>
              <a:t>Opportunity</a:t>
            </a:r>
          </a:p>
          <a:p>
            <a:r>
              <a:rPr lang="en-US" sz="7200" dirty="0" smtClean="0"/>
              <a:t>Threat</a:t>
            </a:r>
            <a:endParaRPr lang="fa-IR" sz="7200" dirty="0"/>
          </a:p>
        </p:txBody>
      </p:sp>
    </p:spTree>
    <p:extLst>
      <p:ext uri="{BB962C8B-B14F-4D97-AF65-F5344CB8AC3E}">
        <p14:creationId xmlns:p14="http://schemas.microsoft.com/office/powerpoint/2010/main" val="4247745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fa-IR"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6502" y="53823"/>
            <a:ext cx="12058996" cy="7975036"/>
          </a:xfrm>
        </p:spPr>
      </p:pic>
    </p:spTree>
    <p:extLst>
      <p:ext uri="{BB962C8B-B14F-4D97-AF65-F5344CB8AC3E}">
        <p14:creationId xmlns:p14="http://schemas.microsoft.com/office/powerpoint/2010/main" val="6844780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1770" y="75454"/>
            <a:ext cx="11848434" cy="6661454"/>
          </a:xfrm>
        </p:spPr>
      </p:pic>
    </p:spTree>
    <p:extLst>
      <p:ext uri="{BB962C8B-B14F-4D97-AF65-F5344CB8AC3E}">
        <p14:creationId xmlns:p14="http://schemas.microsoft.com/office/powerpoint/2010/main" val="1928134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4891" y="540328"/>
            <a:ext cx="10548909" cy="5636636"/>
          </a:xfrm>
        </p:spPr>
        <p:txBody>
          <a:bodyPr>
            <a:noAutofit/>
          </a:bodyPr>
          <a:lstStyle/>
          <a:p>
            <a:pPr>
              <a:lnSpc>
                <a:spcPct val="200000"/>
              </a:lnSpc>
            </a:pPr>
            <a:r>
              <a:rPr lang="en-US" sz="3200" dirty="0" smtClean="0"/>
              <a:t> The number of mobile phone subscriptions by </a:t>
            </a:r>
            <a:r>
              <a:rPr lang="en-US" sz="3200" dirty="0" smtClean="0">
                <a:solidFill>
                  <a:srgbClr val="C00000"/>
                </a:solidFill>
              </a:rPr>
              <a:t>the end of 2015 almost </a:t>
            </a:r>
            <a:r>
              <a:rPr lang="en-US" sz="3200" dirty="0" err="1" smtClean="0">
                <a:solidFill>
                  <a:srgbClr val="C00000"/>
                </a:solidFill>
              </a:rPr>
              <a:t>equalled</a:t>
            </a:r>
            <a:r>
              <a:rPr lang="en-US" sz="3200" dirty="0" smtClean="0">
                <a:solidFill>
                  <a:srgbClr val="C00000"/>
                </a:solidFill>
              </a:rPr>
              <a:t> the world population </a:t>
            </a:r>
            <a:r>
              <a:rPr lang="en-US" sz="3200" dirty="0" smtClean="0"/>
              <a:t>of seven billion people </a:t>
            </a:r>
          </a:p>
          <a:p>
            <a:pPr>
              <a:lnSpc>
                <a:spcPct val="200000"/>
              </a:lnSpc>
            </a:pPr>
            <a:r>
              <a:rPr lang="en-US" sz="3200" dirty="0" smtClean="0"/>
              <a:t>Today’s </a:t>
            </a:r>
            <a:r>
              <a:rPr lang="en-US" sz="3200" dirty="0"/>
              <a:t>children </a:t>
            </a:r>
            <a:r>
              <a:rPr lang="en-US" sz="3200" dirty="0" smtClean="0"/>
              <a:t>are </a:t>
            </a:r>
            <a:r>
              <a:rPr lang="en-US" sz="3200" dirty="0"/>
              <a:t>growing up in a quickly changing digital age that is much different from that of their parents and grandparents. </a:t>
            </a:r>
            <a:endParaRPr lang="en-US" sz="3200" dirty="0" smtClean="0"/>
          </a:p>
        </p:txBody>
      </p:sp>
    </p:spTree>
    <p:extLst>
      <p:ext uri="{BB962C8B-B14F-4D97-AF65-F5344CB8AC3E}">
        <p14:creationId xmlns:p14="http://schemas.microsoft.com/office/powerpoint/2010/main" val="2614761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852055" y="1835727"/>
            <a:ext cx="10501745" cy="4341236"/>
          </a:xfrm>
        </p:spPr>
        <p:txBody>
          <a:bodyPr>
            <a:normAutofit/>
          </a:bodyPr>
          <a:lstStyle/>
          <a:p>
            <a:pPr>
              <a:lnSpc>
                <a:spcPct val="200000"/>
              </a:lnSpc>
            </a:pPr>
            <a:r>
              <a:rPr lang="en-US" sz="3200" dirty="0" smtClean="0"/>
              <a:t>mobile phone technology plays a </a:t>
            </a:r>
            <a:r>
              <a:rPr lang="en-US" sz="3200" dirty="0" smtClean="0">
                <a:solidFill>
                  <a:srgbClr val="FF0000"/>
                </a:solidFill>
              </a:rPr>
              <a:t>large role in our daily lives</a:t>
            </a:r>
            <a:r>
              <a:rPr lang="en-US" sz="3200" dirty="0" smtClean="0"/>
              <a:t>, from communications to commerce, health workers and community </a:t>
            </a:r>
            <a:endParaRPr lang="fa-IR" sz="3200" dirty="0" smtClean="0"/>
          </a:p>
        </p:txBody>
      </p:sp>
    </p:spTree>
    <p:extLst>
      <p:ext uri="{BB962C8B-B14F-4D97-AF65-F5344CB8AC3E}">
        <p14:creationId xmlns:p14="http://schemas.microsoft.com/office/powerpoint/2010/main" val="3844128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4346" y="872836"/>
            <a:ext cx="10529454" cy="4396654"/>
          </a:xfrm>
        </p:spPr>
        <p:txBody>
          <a:bodyPr>
            <a:noAutofit/>
          </a:bodyPr>
          <a:lstStyle/>
          <a:p>
            <a:pPr>
              <a:lnSpc>
                <a:spcPct val="200000"/>
              </a:lnSpc>
            </a:pPr>
            <a:r>
              <a:rPr lang="en-US" sz="3200" dirty="0" smtClean="0"/>
              <a:t> </a:t>
            </a:r>
            <a:r>
              <a:rPr lang="en-US" sz="3200" dirty="0"/>
              <a:t>World Health Organization (WHO) defines mobile health, m-health, as </a:t>
            </a:r>
            <a:r>
              <a:rPr lang="en-US" sz="3200" dirty="0">
                <a:solidFill>
                  <a:srgbClr val="C00000"/>
                </a:solidFill>
              </a:rPr>
              <a:t>the medical and public health practice </a:t>
            </a:r>
            <a:r>
              <a:rPr lang="en-US" sz="3200" dirty="0"/>
              <a:t>supported by mobile devices, such as mobile phones, patient monitoring devices, personal digital assistants (PDAs), and other wireless devices </a:t>
            </a:r>
            <a:endParaRPr lang="fa-IR" sz="3200" dirty="0"/>
          </a:p>
        </p:txBody>
      </p:sp>
    </p:spTree>
    <p:extLst>
      <p:ext uri="{BB962C8B-B14F-4D97-AF65-F5344CB8AC3E}">
        <p14:creationId xmlns:p14="http://schemas.microsoft.com/office/powerpoint/2010/main" val="662457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4073" y="512618"/>
            <a:ext cx="11409218" cy="5664344"/>
          </a:xfrm>
        </p:spPr>
        <p:txBody>
          <a:bodyPr>
            <a:noAutofit/>
          </a:bodyPr>
          <a:lstStyle/>
          <a:p>
            <a:pPr>
              <a:lnSpc>
                <a:spcPct val="200000"/>
              </a:lnSpc>
            </a:pPr>
            <a:r>
              <a:rPr lang="en-US" sz="3200" dirty="0" err="1" smtClean="0"/>
              <a:t>MHealth</a:t>
            </a:r>
            <a:r>
              <a:rPr lang="en-US" sz="3200" dirty="0" smtClean="0"/>
              <a:t> facilitates </a:t>
            </a:r>
            <a:r>
              <a:rPr lang="en-US" sz="3200" dirty="0"/>
              <a:t>providing health services, speeds </a:t>
            </a:r>
            <a:r>
              <a:rPr lang="en-US" sz="3200" dirty="0" smtClean="0"/>
              <a:t>up the </a:t>
            </a:r>
            <a:r>
              <a:rPr lang="en-US" sz="3200" dirty="0"/>
              <a:t>process, and reduces the costs and complications </a:t>
            </a:r>
            <a:r>
              <a:rPr lang="en-US" sz="3200" dirty="0" smtClean="0"/>
              <a:t>of direct services</a:t>
            </a:r>
          </a:p>
          <a:p>
            <a:pPr>
              <a:lnSpc>
                <a:spcPct val="200000"/>
              </a:lnSpc>
            </a:pPr>
            <a:r>
              <a:rPr lang="en-US" sz="3200" dirty="0" err="1"/>
              <a:t>M</a:t>
            </a:r>
            <a:r>
              <a:rPr lang="en-US" sz="3200" dirty="0" err="1" smtClean="0"/>
              <a:t>Health</a:t>
            </a:r>
            <a:r>
              <a:rPr lang="en-US" sz="3200" dirty="0" smtClean="0"/>
              <a:t> can be used in </a:t>
            </a:r>
            <a:r>
              <a:rPr lang="en-US" sz="3200" dirty="0" smtClean="0">
                <a:solidFill>
                  <a:srgbClr val="C00000"/>
                </a:solidFill>
              </a:rPr>
              <a:t>epidemic and pandemic outbreaks </a:t>
            </a:r>
            <a:r>
              <a:rPr lang="en-US" sz="3200" dirty="0" smtClean="0"/>
              <a:t>because of its accessibility, ease of use, and attracting many users</a:t>
            </a:r>
            <a:endParaRPr lang="fa-IR" sz="3200" dirty="0" smtClean="0"/>
          </a:p>
          <a:p>
            <a:pPr>
              <a:lnSpc>
                <a:spcPct val="200000"/>
              </a:lnSpc>
            </a:pPr>
            <a:endParaRPr lang="fa-IR" sz="3200" dirty="0"/>
          </a:p>
        </p:txBody>
      </p:sp>
      <p:sp>
        <p:nvSpPr>
          <p:cNvPr id="5" name="Content Placeholder 2"/>
          <p:cNvSpPr txBox="1">
            <a:spLocks/>
          </p:cNvSpPr>
          <p:nvPr/>
        </p:nvSpPr>
        <p:spPr>
          <a:xfrm>
            <a:off x="815842" y="4807428"/>
            <a:ext cx="10537958" cy="440773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endParaRPr lang="fa-IR" dirty="0"/>
          </a:p>
        </p:txBody>
      </p:sp>
    </p:spTree>
    <p:extLst>
      <p:ext uri="{BB962C8B-B14F-4D97-AF65-F5344CB8AC3E}">
        <p14:creationId xmlns:p14="http://schemas.microsoft.com/office/powerpoint/2010/main" val="1798113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1273" y="401782"/>
            <a:ext cx="10522527" cy="5775182"/>
          </a:xfrm>
        </p:spPr>
        <p:txBody>
          <a:bodyPr>
            <a:normAutofit/>
          </a:bodyPr>
          <a:lstStyle/>
          <a:p>
            <a:pPr>
              <a:lnSpc>
                <a:spcPct val="150000"/>
              </a:lnSpc>
            </a:pPr>
            <a:r>
              <a:rPr lang="en-US" dirty="0" smtClean="0"/>
              <a:t>Mobile devices provide </a:t>
            </a:r>
            <a:r>
              <a:rPr lang="en-US" dirty="0" smtClean="0">
                <a:solidFill>
                  <a:srgbClr val="C00000"/>
                </a:solidFill>
              </a:rPr>
              <a:t>new options for facilitating:                       </a:t>
            </a:r>
            <a:r>
              <a:rPr lang="en-US" b="1" u="sng" dirty="0" smtClean="0"/>
              <a:t>disease prevention and management and advancing health monitoring and assessment</a:t>
            </a:r>
            <a:r>
              <a:rPr lang="en-US" dirty="0" smtClean="0"/>
              <a:t>.</a:t>
            </a:r>
          </a:p>
          <a:p>
            <a:pPr>
              <a:lnSpc>
                <a:spcPct val="150000"/>
              </a:lnSpc>
            </a:pPr>
            <a:r>
              <a:rPr lang="en-US" dirty="0" err="1"/>
              <a:t>mHealth</a:t>
            </a:r>
            <a:r>
              <a:rPr lang="en-US" dirty="0"/>
              <a:t> are viewed as an attractive approach to foster behavior change, and found to be effective in promoting physical activity and healthy </a:t>
            </a:r>
            <a:r>
              <a:rPr lang="en-US" dirty="0" smtClean="0"/>
              <a:t>diets </a:t>
            </a:r>
          </a:p>
          <a:p>
            <a:pPr>
              <a:lnSpc>
                <a:spcPct val="150000"/>
              </a:lnSpc>
            </a:pPr>
            <a:r>
              <a:rPr lang="en-US" dirty="0" smtClean="0"/>
              <a:t>The </a:t>
            </a:r>
            <a:r>
              <a:rPr lang="en-US" dirty="0"/>
              <a:t>use of mobile devices in the </a:t>
            </a:r>
            <a:r>
              <a:rPr lang="en-US" dirty="0">
                <a:solidFill>
                  <a:srgbClr val="FF0000"/>
                </a:solidFill>
              </a:rPr>
              <a:t>nutrition field </a:t>
            </a:r>
            <a:r>
              <a:rPr lang="en-US" dirty="0"/>
              <a:t>has grown rapidly in line with digital technology developments. </a:t>
            </a:r>
            <a:endParaRPr lang="en-US" dirty="0" smtClean="0"/>
          </a:p>
        </p:txBody>
      </p:sp>
    </p:spTree>
    <p:extLst>
      <p:ext uri="{BB962C8B-B14F-4D97-AF65-F5344CB8AC3E}">
        <p14:creationId xmlns:p14="http://schemas.microsoft.com/office/powerpoint/2010/main" val="42459679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9646" y="464128"/>
            <a:ext cx="10494154" cy="5712836"/>
          </a:xfrm>
        </p:spPr>
        <p:txBody>
          <a:bodyPr/>
          <a:lstStyle/>
          <a:p>
            <a:pPr>
              <a:lnSpc>
                <a:spcPct val="200000"/>
              </a:lnSpc>
            </a:pPr>
            <a:r>
              <a:rPr lang="en-US" dirty="0" smtClean="0"/>
              <a:t>Mobile tools have the potential to </a:t>
            </a:r>
            <a:r>
              <a:rPr lang="en-US" dirty="0" smtClean="0">
                <a:solidFill>
                  <a:srgbClr val="C00000"/>
                </a:solidFill>
              </a:rPr>
              <a:t>enhance flexibility and efficiency </a:t>
            </a:r>
            <a:r>
              <a:rPr lang="en-US" dirty="0" smtClean="0"/>
              <a:t>to improve dietary and health-related behaviors, and to enable </a:t>
            </a:r>
            <a:r>
              <a:rPr lang="en-US" dirty="0" smtClean="0">
                <a:solidFill>
                  <a:srgbClr val="C00000"/>
                </a:solidFill>
              </a:rPr>
              <a:t>efficient communication </a:t>
            </a:r>
            <a:r>
              <a:rPr lang="en-US" dirty="0" smtClean="0"/>
              <a:t>between caregivers and their care recipients.</a:t>
            </a:r>
          </a:p>
          <a:p>
            <a:pPr>
              <a:lnSpc>
                <a:spcPct val="200000"/>
              </a:lnSpc>
            </a:pPr>
            <a:r>
              <a:rPr lang="en-US" dirty="0" smtClean="0"/>
              <a:t> Mobile devices hold promise for tracking and assessing individual's diet and collecting large chronological data on dietary information.</a:t>
            </a:r>
            <a:endParaRPr lang="fa-IR" dirty="0"/>
          </a:p>
        </p:txBody>
      </p:sp>
    </p:spTree>
    <p:extLst>
      <p:ext uri="{BB962C8B-B14F-4D97-AF65-F5344CB8AC3E}">
        <p14:creationId xmlns:p14="http://schemas.microsoft.com/office/powerpoint/2010/main" val="2935261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pic>
        <p:nvPicPr>
          <p:cNvPr id="1026" name="Picture 2" descr="Image result for nutritional application growing tren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 y="66502"/>
            <a:ext cx="11822487" cy="78816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16219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normAutofit/>
          </a:bodyPr>
          <a:lstStyle/>
          <a:p>
            <a:r>
              <a:rPr lang="en-US" sz="4800" dirty="0" err="1"/>
              <a:t>mHealth</a:t>
            </a:r>
            <a:r>
              <a:rPr lang="en-US" sz="4800" dirty="0"/>
              <a:t> Apps Market Size</a:t>
            </a:r>
          </a:p>
        </p:txBody>
      </p:sp>
      <p:sp>
        <p:nvSpPr>
          <p:cNvPr id="3" name="Content Placeholder 2"/>
          <p:cNvSpPr>
            <a:spLocks noGrp="1"/>
          </p:cNvSpPr>
          <p:nvPr>
            <p:ph idx="1"/>
          </p:nvPr>
        </p:nvSpPr>
        <p:spPr>
          <a:xfrm>
            <a:off x="152400" y="1406236"/>
            <a:ext cx="11201400" cy="4770727"/>
          </a:xfrm>
        </p:spPr>
        <p:txBody>
          <a:bodyPr>
            <a:normAutofit/>
          </a:bodyPr>
          <a:lstStyle/>
          <a:p>
            <a:pPr>
              <a:lnSpc>
                <a:spcPct val="150000"/>
              </a:lnSpc>
            </a:pPr>
            <a:r>
              <a:rPr lang="en-US" sz="3600" dirty="0">
                <a:cs typeface="+mj-cs"/>
              </a:rPr>
              <a:t>The global </a:t>
            </a:r>
            <a:r>
              <a:rPr lang="en-US" sz="3600" dirty="0" err="1">
                <a:cs typeface="+mj-cs"/>
              </a:rPr>
              <a:t>mHealth</a:t>
            </a:r>
            <a:r>
              <a:rPr lang="en-US" sz="3600" dirty="0">
                <a:cs typeface="+mj-cs"/>
              </a:rPr>
              <a:t> apps market size was valued at USD 40.05 billion in 2020 and is expected to grow at a compound </a:t>
            </a:r>
            <a:r>
              <a:rPr lang="en-US" sz="3600" dirty="0">
                <a:solidFill>
                  <a:srgbClr val="C00000"/>
                </a:solidFill>
                <a:cs typeface="+mj-cs"/>
              </a:rPr>
              <a:t>annual growth rate </a:t>
            </a:r>
            <a:r>
              <a:rPr lang="en-US" sz="3600" dirty="0">
                <a:cs typeface="+mj-cs"/>
              </a:rPr>
              <a:t>(CAGR) of 17.7% from 2021 to 2028. </a:t>
            </a:r>
            <a:endParaRPr lang="en-US" sz="3600" dirty="0" smtClean="0">
              <a:cs typeface="+mj-cs"/>
            </a:endParaRPr>
          </a:p>
        </p:txBody>
      </p:sp>
    </p:spTree>
    <p:extLst>
      <p:ext uri="{BB962C8B-B14F-4D97-AF65-F5344CB8AC3E}">
        <p14:creationId xmlns:p14="http://schemas.microsoft.com/office/powerpoint/2010/main" val="2721908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301</TotalTime>
  <Words>461</Words>
  <Application>Microsoft Office PowerPoint</Application>
  <PresentationFormat>Widescreen</PresentationFormat>
  <Paragraphs>34</Paragraphs>
  <Slides>17</Slides>
  <Notes>0</Notes>
  <HiddenSlides>1</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Adobe Arabic</vt:lpstr>
      <vt:lpstr>Arial</vt:lpstr>
      <vt:lpstr>B Titr</vt:lpstr>
      <vt:lpstr>Calibri</vt:lpstr>
      <vt:lpstr>Calibri Light</vt:lpstr>
      <vt:lpstr>Times New Roman</vt:lpstr>
      <vt:lpstr>Office Theme</vt:lpstr>
      <vt:lpstr>nutritional applications growing trend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mHealth Apps Market Size</vt:lpstr>
      <vt:lpstr>PowerPoint Presentation</vt:lpstr>
      <vt:lpstr>the market and growth nutritional apps statistics</vt:lpstr>
      <vt:lpstr>the market and growth nutritional apps statistics</vt:lpstr>
      <vt:lpstr>The global fitness app market size</vt:lpstr>
      <vt:lpstr>PowerPoint Presentation</vt:lpstr>
      <vt:lpstr>Conclusion</vt:lpstr>
      <vt:lpstr> </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Jalil Masoumi</dc:creator>
  <cp:lastModifiedBy>Jalil Masoumi</cp:lastModifiedBy>
  <cp:revision>30</cp:revision>
  <dcterms:created xsi:type="dcterms:W3CDTF">2021-02-16T17:30:33Z</dcterms:created>
  <dcterms:modified xsi:type="dcterms:W3CDTF">2021-02-17T05:00:26Z</dcterms:modified>
</cp:coreProperties>
</file>