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6"/>
  </p:notesMasterIdLst>
  <p:handoutMasterIdLst>
    <p:handoutMasterId r:id="rId27"/>
  </p:handoutMasterIdLst>
  <p:sldIdLst>
    <p:sldId id="283" r:id="rId2"/>
    <p:sldId id="256" r:id="rId3"/>
    <p:sldId id="257" r:id="rId4"/>
    <p:sldId id="282" r:id="rId5"/>
    <p:sldId id="262" r:id="rId6"/>
    <p:sldId id="263" r:id="rId7"/>
    <p:sldId id="259" r:id="rId8"/>
    <p:sldId id="260" r:id="rId9"/>
    <p:sldId id="261" r:id="rId10"/>
    <p:sldId id="264" r:id="rId11"/>
    <p:sldId id="271" r:id="rId12"/>
    <p:sldId id="267" r:id="rId13"/>
    <p:sldId id="268" r:id="rId14"/>
    <p:sldId id="272" r:id="rId15"/>
    <p:sldId id="273" r:id="rId16"/>
    <p:sldId id="274" r:id="rId17"/>
    <p:sldId id="275" r:id="rId18"/>
    <p:sldId id="276" r:id="rId19"/>
    <p:sldId id="277" r:id="rId20"/>
    <p:sldId id="280" r:id="rId21"/>
    <p:sldId id="281" r:id="rId22"/>
    <p:sldId id="278" r:id="rId23"/>
    <p:sldId id="269" r:id="rId24"/>
    <p:sldId id="270" r:id="rId25"/>
  </p:sldIdLst>
  <p:sldSz cx="9144000" cy="6858000" type="screen4x3"/>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2" d="100"/>
          <a:sy n="82" d="100"/>
        </p:scale>
        <p:origin x="1474" y="5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51275" y="0"/>
            <a:ext cx="2946400" cy="493713"/>
          </a:xfrm>
          <a:prstGeom prst="rect">
            <a:avLst/>
          </a:prstGeom>
        </p:spPr>
        <p:txBody>
          <a:bodyPr vert="horz" lIns="91440" tIns="45720" rIns="91440" bIns="45720" rtlCol="1"/>
          <a:lstStyle>
            <a:lvl1pPr algn="r">
              <a:defRPr sz="1200"/>
            </a:lvl1pPr>
          </a:lstStyle>
          <a:p>
            <a:endParaRPr lang="fa-IR"/>
          </a:p>
        </p:txBody>
      </p:sp>
      <p:sp>
        <p:nvSpPr>
          <p:cNvPr id="3" name="Date Placeholder 2"/>
          <p:cNvSpPr>
            <a:spLocks noGrp="1"/>
          </p:cNvSpPr>
          <p:nvPr>
            <p:ph type="dt" sz="quarter" idx="1"/>
          </p:nvPr>
        </p:nvSpPr>
        <p:spPr>
          <a:xfrm>
            <a:off x="1588" y="0"/>
            <a:ext cx="2946400" cy="493713"/>
          </a:xfrm>
          <a:prstGeom prst="rect">
            <a:avLst/>
          </a:prstGeom>
        </p:spPr>
        <p:txBody>
          <a:bodyPr vert="horz" lIns="91440" tIns="45720" rIns="91440" bIns="45720" rtlCol="1"/>
          <a:lstStyle>
            <a:lvl1pPr algn="l">
              <a:defRPr sz="1200"/>
            </a:lvl1pPr>
          </a:lstStyle>
          <a:p>
            <a:fld id="{3FF83ED6-9388-44C1-AED7-8972CCB5175C}" type="datetimeFigureOut">
              <a:rPr lang="fa-IR" smtClean="0"/>
              <a:t>04/07/1442</a:t>
            </a:fld>
            <a:endParaRPr lang="fa-IR"/>
          </a:p>
        </p:txBody>
      </p:sp>
      <p:sp>
        <p:nvSpPr>
          <p:cNvPr id="4" name="Footer Placeholder 3"/>
          <p:cNvSpPr>
            <a:spLocks noGrp="1"/>
          </p:cNvSpPr>
          <p:nvPr>
            <p:ph type="ftr" sz="quarter" idx="2"/>
          </p:nvPr>
        </p:nvSpPr>
        <p:spPr>
          <a:xfrm>
            <a:off x="3851275" y="9378950"/>
            <a:ext cx="2946400" cy="493713"/>
          </a:xfrm>
          <a:prstGeom prst="rect">
            <a:avLst/>
          </a:prstGeom>
        </p:spPr>
        <p:txBody>
          <a:bodyPr vert="horz" lIns="91440" tIns="45720" rIns="91440" bIns="45720" rtlCol="1" anchor="b"/>
          <a:lstStyle>
            <a:lvl1pPr algn="r">
              <a:defRPr sz="1200"/>
            </a:lvl1pPr>
          </a:lstStyle>
          <a:p>
            <a:endParaRPr lang="fa-IR"/>
          </a:p>
        </p:txBody>
      </p:sp>
      <p:sp>
        <p:nvSpPr>
          <p:cNvPr id="5" name="Slide Number Placeholder 4"/>
          <p:cNvSpPr>
            <a:spLocks noGrp="1"/>
          </p:cNvSpPr>
          <p:nvPr>
            <p:ph type="sldNum" sz="quarter" idx="3"/>
          </p:nvPr>
        </p:nvSpPr>
        <p:spPr>
          <a:xfrm>
            <a:off x="1588" y="9378950"/>
            <a:ext cx="2946400" cy="493713"/>
          </a:xfrm>
          <a:prstGeom prst="rect">
            <a:avLst/>
          </a:prstGeom>
        </p:spPr>
        <p:txBody>
          <a:bodyPr vert="horz" lIns="91440" tIns="45720" rIns="91440" bIns="45720" rtlCol="1" anchor="b"/>
          <a:lstStyle>
            <a:lvl1pPr algn="l">
              <a:defRPr sz="1200"/>
            </a:lvl1pPr>
          </a:lstStyle>
          <a:p>
            <a:fld id="{B44E4A29-7A85-4634-8FCD-81CA6CBBC596}" type="slidenum">
              <a:rPr lang="fa-IR" smtClean="0"/>
              <a:t>‹#›</a:t>
            </a:fld>
            <a:endParaRPr lang="fa-IR"/>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49688" y="0"/>
            <a:ext cx="2946400" cy="495300"/>
          </a:xfrm>
          <a:prstGeom prst="rect">
            <a:avLst/>
          </a:prstGeom>
        </p:spPr>
        <p:txBody>
          <a:bodyPr vert="horz" lIns="91440" tIns="45720" rIns="91440" bIns="45720" rtlCol="0"/>
          <a:lstStyle>
            <a:lvl1pPr algn="r">
              <a:defRPr sz="1200"/>
            </a:lvl1pPr>
          </a:lstStyle>
          <a:p>
            <a:fld id="{AEE2143E-20ED-4CB3-B6CF-47693AF89EC4}" type="datetimeFigureOut">
              <a:rPr lang="en-US" smtClean="0"/>
              <a:t>2/15/2021</a:t>
            </a:fld>
            <a:endParaRPr lang="en-US"/>
          </a:p>
        </p:txBody>
      </p:sp>
      <p:sp>
        <p:nvSpPr>
          <p:cNvPr id="4" name="Slide Image Placeholder 3"/>
          <p:cNvSpPr>
            <a:spLocks noGrp="1" noRot="1" noChangeAspect="1"/>
          </p:cNvSpPr>
          <p:nvPr>
            <p:ph type="sldImg" idx="2"/>
          </p:nvPr>
        </p:nvSpPr>
        <p:spPr>
          <a:xfrm>
            <a:off x="1177925" y="1235075"/>
            <a:ext cx="4441825" cy="3332163"/>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9450" y="4751388"/>
            <a:ext cx="5438775" cy="3889375"/>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8950"/>
            <a:ext cx="2946400"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49688" y="9378950"/>
            <a:ext cx="2946400" cy="495300"/>
          </a:xfrm>
          <a:prstGeom prst="rect">
            <a:avLst/>
          </a:prstGeom>
        </p:spPr>
        <p:txBody>
          <a:bodyPr vert="horz" lIns="91440" tIns="45720" rIns="91440" bIns="45720" rtlCol="0" anchor="b"/>
          <a:lstStyle>
            <a:lvl1pPr algn="r">
              <a:defRPr sz="1200"/>
            </a:lvl1pPr>
          </a:lstStyle>
          <a:p>
            <a:fld id="{3764792A-F81E-40F3-A8F9-92074301325F}" type="slidenum">
              <a:rPr lang="en-US" smtClean="0"/>
              <a:t>‹#›</a:t>
            </a:fld>
            <a:endParaRPr lang="en-US"/>
          </a:p>
        </p:txBody>
      </p:sp>
    </p:spTree>
    <p:extLst>
      <p:ext uri="{BB962C8B-B14F-4D97-AF65-F5344CB8AC3E}">
        <p14:creationId xmlns:p14="http://schemas.microsoft.com/office/powerpoint/2010/main" val="37112351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E8FEB15-69F3-4F39-9290-4D2008CECF4C}" type="datetime1">
              <a:rPr lang="en-US" smtClean="0"/>
              <a:t>2/15/2021</a:t>
            </a:fld>
            <a:endParaRPr lang="en-US"/>
          </a:p>
        </p:txBody>
      </p:sp>
      <p:sp>
        <p:nvSpPr>
          <p:cNvPr id="5" name="Footer Placeholder 4"/>
          <p:cNvSpPr>
            <a:spLocks noGrp="1"/>
          </p:cNvSpPr>
          <p:nvPr>
            <p:ph type="ftr" sz="quarter" idx="11"/>
          </p:nvPr>
        </p:nvSpPr>
        <p:spPr/>
        <p:txBody>
          <a:bodyPr/>
          <a:lstStyle/>
          <a:p>
            <a:r>
              <a:rPr lang="en-US"/>
              <a:t>By: N Maharlouei</a:t>
            </a:r>
          </a:p>
        </p:txBody>
      </p:sp>
      <p:sp>
        <p:nvSpPr>
          <p:cNvPr id="6" name="Slide Number Placeholder 5"/>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2EC20F-6D2A-478B-9DFF-C4A69DD4A8DD}" type="datetime1">
              <a:rPr lang="en-US" smtClean="0"/>
              <a:t>2/15/2021</a:t>
            </a:fld>
            <a:endParaRPr lang="en-US"/>
          </a:p>
        </p:txBody>
      </p:sp>
      <p:sp>
        <p:nvSpPr>
          <p:cNvPr id="5" name="Footer Placeholder 4"/>
          <p:cNvSpPr>
            <a:spLocks noGrp="1"/>
          </p:cNvSpPr>
          <p:nvPr>
            <p:ph type="ftr" sz="quarter" idx="11"/>
          </p:nvPr>
        </p:nvSpPr>
        <p:spPr/>
        <p:txBody>
          <a:bodyPr/>
          <a:lstStyle/>
          <a:p>
            <a:r>
              <a:rPr lang="en-US"/>
              <a:t>By: N Maharlouei</a:t>
            </a:r>
          </a:p>
        </p:txBody>
      </p:sp>
      <p:sp>
        <p:nvSpPr>
          <p:cNvPr id="6" name="Slide Number Placeholder 5"/>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A81D5CF-7E9F-4F7F-99FB-7217A63F75A7}" type="datetime1">
              <a:rPr lang="en-US" smtClean="0"/>
              <a:t>2/15/2021</a:t>
            </a:fld>
            <a:endParaRPr lang="en-US"/>
          </a:p>
        </p:txBody>
      </p:sp>
      <p:sp>
        <p:nvSpPr>
          <p:cNvPr id="5" name="Footer Placeholder 4"/>
          <p:cNvSpPr>
            <a:spLocks noGrp="1"/>
          </p:cNvSpPr>
          <p:nvPr>
            <p:ph type="ftr" sz="quarter" idx="11"/>
          </p:nvPr>
        </p:nvSpPr>
        <p:spPr/>
        <p:txBody>
          <a:bodyPr/>
          <a:lstStyle/>
          <a:p>
            <a:r>
              <a:rPr lang="en-US"/>
              <a:t>By: N Maharlouei</a:t>
            </a:r>
          </a:p>
        </p:txBody>
      </p:sp>
      <p:sp>
        <p:nvSpPr>
          <p:cNvPr id="6" name="Slide Number Placeholder 5"/>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B06B5ED-D3ED-4F62-AF68-45C310CBBFFC}" type="datetime1">
              <a:rPr lang="en-US" smtClean="0"/>
              <a:t>2/15/2021</a:t>
            </a:fld>
            <a:endParaRPr lang="en-US"/>
          </a:p>
        </p:txBody>
      </p:sp>
      <p:sp>
        <p:nvSpPr>
          <p:cNvPr id="5" name="Footer Placeholder 4"/>
          <p:cNvSpPr>
            <a:spLocks noGrp="1"/>
          </p:cNvSpPr>
          <p:nvPr>
            <p:ph type="ftr" sz="quarter" idx="11"/>
          </p:nvPr>
        </p:nvSpPr>
        <p:spPr/>
        <p:txBody>
          <a:bodyPr/>
          <a:lstStyle/>
          <a:p>
            <a:r>
              <a:rPr lang="en-US"/>
              <a:t>By: N Maharlouei</a:t>
            </a:r>
          </a:p>
        </p:txBody>
      </p:sp>
      <p:sp>
        <p:nvSpPr>
          <p:cNvPr id="6" name="Slide Number Placeholder 5"/>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5B2B1F7-AC68-441A-96C9-82DFBA0537EF}" type="datetime1">
              <a:rPr lang="en-US" smtClean="0"/>
              <a:t>2/15/2021</a:t>
            </a:fld>
            <a:endParaRPr lang="en-US"/>
          </a:p>
        </p:txBody>
      </p:sp>
      <p:sp>
        <p:nvSpPr>
          <p:cNvPr id="5" name="Footer Placeholder 4"/>
          <p:cNvSpPr>
            <a:spLocks noGrp="1"/>
          </p:cNvSpPr>
          <p:nvPr>
            <p:ph type="ftr" sz="quarter" idx="11"/>
          </p:nvPr>
        </p:nvSpPr>
        <p:spPr/>
        <p:txBody>
          <a:bodyPr/>
          <a:lstStyle/>
          <a:p>
            <a:r>
              <a:rPr lang="en-US"/>
              <a:t>By: N Maharlouei</a:t>
            </a:r>
          </a:p>
        </p:txBody>
      </p:sp>
      <p:sp>
        <p:nvSpPr>
          <p:cNvPr id="6" name="Slide Number Placeholder 5"/>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4F7F3217-23AD-4571-B1D5-19CE92B8EE2C}" type="datetime1">
              <a:rPr lang="en-US" smtClean="0"/>
              <a:t>2/15/2021</a:t>
            </a:fld>
            <a:endParaRPr lang="en-US"/>
          </a:p>
        </p:txBody>
      </p:sp>
      <p:sp>
        <p:nvSpPr>
          <p:cNvPr id="6" name="Footer Placeholder 5"/>
          <p:cNvSpPr>
            <a:spLocks noGrp="1"/>
          </p:cNvSpPr>
          <p:nvPr>
            <p:ph type="ftr" sz="quarter" idx="11"/>
          </p:nvPr>
        </p:nvSpPr>
        <p:spPr/>
        <p:txBody>
          <a:bodyPr/>
          <a:lstStyle/>
          <a:p>
            <a:r>
              <a:rPr lang="en-US"/>
              <a:t>By: N Maharlouei</a:t>
            </a:r>
          </a:p>
        </p:txBody>
      </p:sp>
      <p:sp>
        <p:nvSpPr>
          <p:cNvPr id="7" name="Slide Number Placeholder 6"/>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C649D0A-35ED-41B5-8A76-EF77E4FAE76E}" type="datetime1">
              <a:rPr lang="en-US" smtClean="0"/>
              <a:t>2/15/2021</a:t>
            </a:fld>
            <a:endParaRPr lang="en-US"/>
          </a:p>
        </p:txBody>
      </p:sp>
      <p:sp>
        <p:nvSpPr>
          <p:cNvPr id="8" name="Footer Placeholder 7"/>
          <p:cNvSpPr>
            <a:spLocks noGrp="1"/>
          </p:cNvSpPr>
          <p:nvPr>
            <p:ph type="ftr" sz="quarter" idx="11"/>
          </p:nvPr>
        </p:nvSpPr>
        <p:spPr/>
        <p:txBody>
          <a:bodyPr/>
          <a:lstStyle/>
          <a:p>
            <a:r>
              <a:rPr lang="en-US"/>
              <a:t>By: N Maharlouei</a:t>
            </a:r>
          </a:p>
        </p:txBody>
      </p:sp>
      <p:sp>
        <p:nvSpPr>
          <p:cNvPr id="9" name="Slide Number Placeholder 8"/>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E0FE0BDD-D66D-4A4A-B1F4-999DBA9298F7}" type="datetime1">
              <a:rPr lang="en-US" smtClean="0"/>
              <a:t>2/15/2021</a:t>
            </a:fld>
            <a:endParaRPr lang="en-US"/>
          </a:p>
        </p:txBody>
      </p:sp>
      <p:sp>
        <p:nvSpPr>
          <p:cNvPr id="4" name="Footer Placeholder 3"/>
          <p:cNvSpPr>
            <a:spLocks noGrp="1"/>
          </p:cNvSpPr>
          <p:nvPr>
            <p:ph type="ftr" sz="quarter" idx="11"/>
          </p:nvPr>
        </p:nvSpPr>
        <p:spPr/>
        <p:txBody>
          <a:bodyPr/>
          <a:lstStyle/>
          <a:p>
            <a:r>
              <a:rPr lang="en-US"/>
              <a:t>By: N Maharlouei</a:t>
            </a:r>
          </a:p>
        </p:txBody>
      </p:sp>
      <p:sp>
        <p:nvSpPr>
          <p:cNvPr id="5" name="Slide Number Placeholder 4"/>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96A7432-1C65-4448-AFEA-A5FE3A62FCF2}" type="datetime1">
              <a:rPr lang="en-US" smtClean="0"/>
              <a:t>2/15/2021</a:t>
            </a:fld>
            <a:endParaRPr lang="en-US"/>
          </a:p>
        </p:txBody>
      </p:sp>
      <p:sp>
        <p:nvSpPr>
          <p:cNvPr id="3" name="Footer Placeholder 2"/>
          <p:cNvSpPr>
            <a:spLocks noGrp="1"/>
          </p:cNvSpPr>
          <p:nvPr>
            <p:ph type="ftr" sz="quarter" idx="11"/>
          </p:nvPr>
        </p:nvSpPr>
        <p:spPr/>
        <p:txBody>
          <a:bodyPr/>
          <a:lstStyle/>
          <a:p>
            <a:r>
              <a:rPr lang="en-US"/>
              <a:t>By: N Maharlouei</a:t>
            </a:r>
          </a:p>
        </p:txBody>
      </p:sp>
      <p:sp>
        <p:nvSpPr>
          <p:cNvPr id="4" name="Slide Number Placeholder 3"/>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30837FF-3610-4CA8-90E9-37DE813FBF28}" type="datetime1">
              <a:rPr lang="en-US" smtClean="0"/>
              <a:t>2/15/2021</a:t>
            </a:fld>
            <a:endParaRPr lang="en-US"/>
          </a:p>
        </p:txBody>
      </p:sp>
      <p:sp>
        <p:nvSpPr>
          <p:cNvPr id="6" name="Footer Placeholder 5"/>
          <p:cNvSpPr>
            <a:spLocks noGrp="1"/>
          </p:cNvSpPr>
          <p:nvPr>
            <p:ph type="ftr" sz="quarter" idx="11"/>
          </p:nvPr>
        </p:nvSpPr>
        <p:spPr/>
        <p:txBody>
          <a:bodyPr/>
          <a:lstStyle/>
          <a:p>
            <a:r>
              <a:rPr lang="en-US"/>
              <a:t>By: N Maharlouei</a:t>
            </a:r>
          </a:p>
        </p:txBody>
      </p:sp>
      <p:sp>
        <p:nvSpPr>
          <p:cNvPr id="7" name="Slide Number Placeholder 6"/>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450537-A58C-4C42-B3A1-A8AC3557EDDE}" type="datetime1">
              <a:rPr lang="en-US" smtClean="0"/>
              <a:t>2/15/2021</a:t>
            </a:fld>
            <a:endParaRPr lang="en-US"/>
          </a:p>
        </p:txBody>
      </p:sp>
      <p:sp>
        <p:nvSpPr>
          <p:cNvPr id="6" name="Footer Placeholder 5"/>
          <p:cNvSpPr>
            <a:spLocks noGrp="1"/>
          </p:cNvSpPr>
          <p:nvPr>
            <p:ph type="ftr" sz="quarter" idx="11"/>
          </p:nvPr>
        </p:nvSpPr>
        <p:spPr/>
        <p:txBody>
          <a:bodyPr/>
          <a:lstStyle/>
          <a:p>
            <a:r>
              <a:rPr lang="en-US"/>
              <a:t>By: N Maharlouei</a:t>
            </a:r>
          </a:p>
        </p:txBody>
      </p:sp>
      <p:sp>
        <p:nvSpPr>
          <p:cNvPr id="7" name="Slide Number Placeholder 6"/>
          <p:cNvSpPr>
            <a:spLocks noGrp="1"/>
          </p:cNvSpPr>
          <p:nvPr>
            <p:ph type="sldNum" sz="quarter" idx="12"/>
          </p:nvPr>
        </p:nvSpPr>
        <p:spPr/>
        <p:txBody>
          <a:bodyPr/>
          <a:lstStyle/>
          <a:p>
            <a:fld id="{DE8864B8-3D18-4708-9DC8-C66209EF881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2819749-375D-4125-82B5-29D7C6F56916}" type="datetime1">
              <a:rPr lang="en-US" smtClean="0"/>
              <a:t>2/15/2021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By: N Maharlouei</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8864B8-3D18-4708-9DC8-C66209EF881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2.jpeg"/><Relationship Id="rId1" Type="http://schemas.openxmlformats.org/officeDocument/2006/relationships/slideLayout" Target="../slideLayouts/slideLayout4.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a:extLst>
              <a:ext uri="{FF2B5EF4-FFF2-40B4-BE49-F238E27FC236}">
                <a16:creationId xmlns:a16="http://schemas.microsoft.com/office/drawing/2014/main" id="{D2380373-C485-4569-AB56-309B6E8858F3}"/>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B4F9DC59-AE78-43EE-9A99-0C2116ADE9B8}"/>
              </a:ext>
            </a:extLst>
          </p:cNvPr>
          <p:cNvSpPr>
            <a:spLocks noGrp="1"/>
          </p:cNvSpPr>
          <p:nvPr>
            <p:ph type="sldNum" sz="quarter" idx="12"/>
          </p:nvPr>
        </p:nvSpPr>
        <p:spPr/>
        <p:txBody>
          <a:bodyPr/>
          <a:lstStyle/>
          <a:p>
            <a:fld id="{DE8864B8-3D18-4708-9DC8-C66209EF8818}" type="slidenum">
              <a:rPr lang="en-US" smtClean="0"/>
              <a:pPr/>
              <a:t>1</a:t>
            </a:fld>
            <a:endParaRPr lang="en-US"/>
          </a:p>
        </p:txBody>
      </p:sp>
      <p:pic>
        <p:nvPicPr>
          <p:cNvPr id="9" name="Picture 8">
            <a:extLst>
              <a:ext uri="{FF2B5EF4-FFF2-40B4-BE49-F238E27FC236}">
                <a16:creationId xmlns:a16="http://schemas.microsoft.com/office/drawing/2014/main" id="{AB63866E-8C87-40B8-9DFF-45FE7A128E13}"/>
              </a:ext>
            </a:extLst>
          </p:cNvPr>
          <p:cNvPicPr>
            <a:picLocks noChangeAspect="1"/>
          </p:cNvPicPr>
          <p:nvPr/>
        </p:nvPicPr>
        <p:blipFill>
          <a:blip r:embed="rId2"/>
          <a:stretch>
            <a:fillRect/>
          </a:stretch>
        </p:blipFill>
        <p:spPr>
          <a:xfrm>
            <a:off x="854089" y="1066800"/>
            <a:ext cx="7256184" cy="5105400"/>
          </a:xfrm>
          <a:prstGeom prst="rect">
            <a:avLst/>
          </a:prstGeom>
        </p:spPr>
      </p:pic>
    </p:spTree>
    <p:extLst>
      <p:ext uri="{BB962C8B-B14F-4D97-AF65-F5344CB8AC3E}">
        <p14:creationId xmlns:p14="http://schemas.microsoft.com/office/powerpoint/2010/main" val="2740142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introduction</a:t>
            </a:r>
            <a:endParaRPr lang="en-US" dirty="0"/>
          </a:p>
        </p:txBody>
      </p:sp>
      <p:sp>
        <p:nvSpPr>
          <p:cNvPr id="3" name="Content Placeholder 2"/>
          <p:cNvSpPr>
            <a:spLocks noGrp="1"/>
          </p:cNvSpPr>
          <p:nvPr>
            <p:ph idx="1"/>
          </p:nvPr>
        </p:nvSpPr>
        <p:spPr/>
        <p:txBody>
          <a:bodyPr/>
          <a:lstStyle/>
          <a:p>
            <a:pPr algn="just"/>
            <a:r>
              <a:rPr lang="en-US" dirty="0"/>
              <a:t>In addition to all the benefits of virtual hospital, there are serious challenges in the planning and implementing process of that, especially in developing countries such as Iran.</a:t>
            </a:r>
          </a:p>
        </p:txBody>
      </p:sp>
      <p:pic>
        <p:nvPicPr>
          <p:cNvPr id="4" name="Picture 3">
            <a:extLst>
              <a:ext uri="{FF2B5EF4-FFF2-40B4-BE49-F238E27FC236}">
                <a16:creationId xmlns:a16="http://schemas.microsoft.com/office/drawing/2014/main" id="{87844862-93C2-4D15-A75D-83C6D7FA904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47FBA4AE-7103-408C-B861-CB9727700DC4}"/>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20F46514-71AC-4938-87A0-BECD7A08D71A}"/>
              </a:ext>
            </a:extLst>
          </p:cNvPr>
          <p:cNvSpPr>
            <a:spLocks noGrp="1"/>
          </p:cNvSpPr>
          <p:nvPr>
            <p:ph type="sldNum" sz="quarter" idx="12"/>
          </p:nvPr>
        </p:nvSpPr>
        <p:spPr/>
        <p:txBody>
          <a:bodyPr/>
          <a:lstStyle/>
          <a:p>
            <a:fld id="{DE8864B8-3D18-4708-9DC8-C66209EF8818}"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pPr algn="l"/>
            <a:r>
              <a:rPr lang="en-US" b="1" dirty="0"/>
              <a:t>Benefits of virtual hospital</a:t>
            </a:r>
            <a:endParaRPr lang="en-US" dirty="0"/>
          </a:p>
        </p:txBody>
      </p:sp>
      <p:sp>
        <p:nvSpPr>
          <p:cNvPr id="3" name="Content Placeholder 2"/>
          <p:cNvSpPr>
            <a:spLocks noGrp="1"/>
          </p:cNvSpPr>
          <p:nvPr>
            <p:ph idx="1"/>
          </p:nvPr>
        </p:nvSpPr>
        <p:spPr>
          <a:xfrm>
            <a:off x="457200" y="1447800"/>
            <a:ext cx="8229600" cy="4678363"/>
          </a:xfrm>
        </p:spPr>
        <p:txBody>
          <a:bodyPr>
            <a:normAutofit/>
          </a:bodyPr>
          <a:lstStyle/>
          <a:p>
            <a:r>
              <a:rPr lang="en-US" dirty="0"/>
              <a:t>Increasing the capacity of hospitals</a:t>
            </a:r>
          </a:p>
          <a:p>
            <a:r>
              <a:rPr lang="en-US" dirty="0"/>
              <a:t>restricting exposure to other patients and health care workers</a:t>
            </a:r>
          </a:p>
          <a:p>
            <a:r>
              <a:rPr lang="en-US" dirty="0"/>
              <a:t>Reducing the need for protective equipment following reducing the risk of exposure</a:t>
            </a:r>
          </a:p>
          <a:p>
            <a:r>
              <a:rPr lang="en-US" dirty="0"/>
              <a:t>reducing the stress level of patients</a:t>
            </a:r>
          </a:p>
          <a:p>
            <a:r>
              <a:rPr lang="en-US" dirty="0"/>
              <a:t>empowering the patient's family to provide informal care services</a:t>
            </a:r>
          </a:p>
          <a:p>
            <a:endParaRPr lang="en-US" dirty="0"/>
          </a:p>
        </p:txBody>
      </p:sp>
      <p:pic>
        <p:nvPicPr>
          <p:cNvPr id="4" name="Picture 3">
            <a:extLst>
              <a:ext uri="{FF2B5EF4-FFF2-40B4-BE49-F238E27FC236}">
                <a16:creationId xmlns:a16="http://schemas.microsoft.com/office/drawing/2014/main" id="{91E22C06-3570-4B45-BA10-C942471BDE5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E9D0D049-4DC0-40DA-B9A2-B0FC239D8C9D}"/>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9C497847-F840-4937-ABAB-910EED803F4B}"/>
              </a:ext>
            </a:extLst>
          </p:cNvPr>
          <p:cNvSpPr>
            <a:spLocks noGrp="1"/>
          </p:cNvSpPr>
          <p:nvPr>
            <p:ph type="sldNum" sz="quarter" idx="12"/>
          </p:nvPr>
        </p:nvSpPr>
        <p:spPr/>
        <p:txBody>
          <a:bodyPr/>
          <a:lstStyle/>
          <a:p>
            <a:fld id="{DE8864B8-3D18-4708-9DC8-C66209EF8818}" type="slidenum">
              <a:rPr lang="en-US" smtClean="0"/>
              <a:pPr/>
              <a:t>11</a:t>
            </a:fld>
            <a:endParaRPr 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Benefits of virtual hospital</a:t>
            </a:r>
            <a:endParaRPr lang="en-US" dirty="0"/>
          </a:p>
        </p:txBody>
      </p:sp>
      <p:sp>
        <p:nvSpPr>
          <p:cNvPr id="3" name="Content Placeholder 2"/>
          <p:cNvSpPr>
            <a:spLocks noGrp="1"/>
          </p:cNvSpPr>
          <p:nvPr>
            <p:ph idx="1"/>
          </p:nvPr>
        </p:nvSpPr>
        <p:spPr/>
        <p:txBody>
          <a:bodyPr>
            <a:normAutofit/>
          </a:bodyPr>
          <a:lstStyle/>
          <a:p>
            <a:r>
              <a:rPr lang="en-US" dirty="0"/>
              <a:t>Reducing the cost of treatment of patients</a:t>
            </a:r>
          </a:p>
          <a:p>
            <a:r>
              <a:rPr lang="en-US" dirty="0"/>
              <a:t>improving the access of patients in deprived and remote areas to high-quality services as well as relevant specialists</a:t>
            </a:r>
          </a:p>
          <a:p>
            <a:r>
              <a:rPr lang="en-US" dirty="0"/>
              <a:t>preparing instant and online data about COVID-19 pandemic for effective planning and policy-making</a:t>
            </a:r>
          </a:p>
          <a:p>
            <a:endParaRPr lang="en-US" dirty="0"/>
          </a:p>
        </p:txBody>
      </p:sp>
      <p:pic>
        <p:nvPicPr>
          <p:cNvPr id="4" name="Picture 3">
            <a:extLst>
              <a:ext uri="{FF2B5EF4-FFF2-40B4-BE49-F238E27FC236}">
                <a16:creationId xmlns:a16="http://schemas.microsoft.com/office/drawing/2014/main" id="{FB247E9D-F891-4309-9DD5-A530F4ADD13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7F3C95EF-F65D-40ED-A362-48A050CA0941}"/>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E51BD997-6E75-4FD1-B622-19456B9D729B}"/>
              </a:ext>
            </a:extLst>
          </p:cNvPr>
          <p:cNvSpPr>
            <a:spLocks noGrp="1"/>
          </p:cNvSpPr>
          <p:nvPr>
            <p:ph type="sldNum" sz="quarter" idx="12"/>
          </p:nvPr>
        </p:nvSpPr>
        <p:spPr/>
        <p:txBody>
          <a:bodyPr/>
          <a:lstStyle/>
          <a:p>
            <a:fld id="{DE8864B8-3D18-4708-9DC8-C66209EF8818}"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Challenges of virtual hospital</a:t>
            </a:r>
            <a:endParaRPr lang="en-US" dirty="0"/>
          </a:p>
        </p:txBody>
      </p:sp>
      <p:sp>
        <p:nvSpPr>
          <p:cNvPr id="3" name="Content Placeholder 2"/>
          <p:cNvSpPr>
            <a:spLocks noGrp="1"/>
          </p:cNvSpPr>
          <p:nvPr>
            <p:ph idx="1"/>
          </p:nvPr>
        </p:nvSpPr>
        <p:spPr/>
        <p:txBody>
          <a:bodyPr>
            <a:normAutofit fontScale="92500" lnSpcReduction="10000"/>
          </a:bodyPr>
          <a:lstStyle/>
          <a:p>
            <a:r>
              <a:rPr lang="en-US" dirty="0"/>
              <a:t>the need for comprehensive electronic health and medical records</a:t>
            </a:r>
          </a:p>
          <a:p>
            <a:r>
              <a:rPr lang="en-US" dirty="0"/>
              <a:t>Equity, because access to stable high-speed Internet, as well as laptops and smart phones is not possible in many deprived and remote areas of Iran</a:t>
            </a:r>
          </a:p>
          <a:p>
            <a:r>
              <a:rPr lang="en-US" dirty="0"/>
              <a:t>lack of literate people aware of the use of instruments such as pulse </a:t>
            </a:r>
            <a:r>
              <a:rPr lang="en-US" dirty="0" err="1"/>
              <a:t>oximeter</a:t>
            </a:r>
            <a:r>
              <a:rPr lang="en-US" dirty="0"/>
              <a:t>, thermometer, and blood pressure cuff in the patient's home</a:t>
            </a:r>
          </a:p>
        </p:txBody>
      </p:sp>
      <p:pic>
        <p:nvPicPr>
          <p:cNvPr id="4" name="Picture 3">
            <a:extLst>
              <a:ext uri="{FF2B5EF4-FFF2-40B4-BE49-F238E27FC236}">
                <a16:creationId xmlns:a16="http://schemas.microsoft.com/office/drawing/2014/main" id="{99E40BAF-8B83-4E56-B256-736547E03E2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8A970A39-F867-49D6-83D7-2D80322CA173}"/>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F405506E-0984-41E0-BEC6-96CC5CD29CBE}"/>
              </a:ext>
            </a:extLst>
          </p:cNvPr>
          <p:cNvSpPr>
            <a:spLocks noGrp="1"/>
          </p:cNvSpPr>
          <p:nvPr>
            <p:ph type="sldNum" sz="quarter" idx="12"/>
          </p:nvPr>
        </p:nvSpPr>
        <p:spPr/>
        <p:txBody>
          <a:bodyPr/>
          <a:lstStyle/>
          <a:p>
            <a:fld id="{DE8864B8-3D18-4708-9DC8-C66209EF8818}"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Challenges of virtual hospital</a:t>
            </a:r>
            <a:endParaRPr lang="en-US" dirty="0"/>
          </a:p>
        </p:txBody>
      </p:sp>
      <p:sp>
        <p:nvSpPr>
          <p:cNvPr id="3" name="Content Placeholder 2"/>
          <p:cNvSpPr>
            <a:spLocks noGrp="1"/>
          </p:cNvSpPr>
          <p:nvPr>
            <p:ph idx="1"/>
          </p:nvPr>
        </p:nvSpPr>
        <p:spPr/>
        <p:txBody>
          <a:bodyPr/>
          <a:lstStyle/>
          <a:p>
            <a:r>
              <a:rPr lang="en-US" dirty="0"/>
              <a:t>supplying and preparing many such measurement instruments </a:t>
            </a:r>
          </a:p>
          <a:p>
            <a:r>
              <a:rPr lang="en-US" dirty="0"/>
              <a:t>the need for motivated medical staff (especially nurses) in order to continuously monitor the patients via internet</a:t>
            </a:r>
          </a:p>
          <a:p>
            <a:r>
              <a:rPr lang="en-US" dirty="0"/>
              <a:t>the need to organize mobile treatment teams to provide needed interventions to patients in their homes</a:t>
            </a:r>
          </a:p>
        </p:txBody>
      </p:sp>
      <p:pic>
        <p:nvPicPr>
          <p:cNvPr id="4" name="Picture 3">
            <a:extLst>
              <a:ext uri="{FF2B5EF4-FFF2-40B4-BE49-F238E27FC236}">
                <a16:creationId xmlns:a16="http://schemas.microsoft.com/office/drawing/2014/main" id="{7AB2C2E6-CC2C-4166-8A77-8D84AADB7EE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321652A6-B524-44F9-9D77-5484C625F672}"/>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90570031-703F-4C52-94C6-DEFEA940CAA7}"/>
              </a:ext>
            </a:extLst>
          </p:cNvPr>
          <p:cNvSpPr>
            <a:spLocks noGrp="1"/>
          </p:cNvSpPr>
          <p:nvPr>
            <p:ph type="sldNum" sz="quarter" idx="12"/>
          </p:nvPr>
        </p:nvSpPr>
        <p:spPr/>
        <p:txBody>
          <a:bodyPr/>
          <a:lstStyle/>
          <a:p>
            <a:fld id="{DE8864B8-3D18-4708-9DC8-C66209EF8818}"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Challenges of virtual hospital</a:t>
            </a:r>
            <a:endParaRPr lang="en-US" dirty="0"/>
          </a:p>
        </p:txBody>
      </p:sp>
      <p:sp>
        <p:nvSpPr>
          <p:cNvPr id="3" name="Content Placeholder 2"/>
          <p:cNvSpPr>
            <a:spLocks noGrp="1"/>
          </p:cNvSpPr>
          <p:nvPr>
            <p:ph idx="1"/>
          </p:nvPr>
        </p:nvSpPr>
        <p:spPr/>
        <p:txBody>
          <a:bodyPr>
            <a:normAutofit lnSpcReduction="10000"/>
          </a:bodyPr>
          <a:lstStyle/>
          <a:p>
            <a:r>
              <a:rPr lang="en-US" dirty="0"/>
              <a:t>lack of high speed internet infrastructures</a:t>
            </a:r>
          </a:p>
          <a:p>
            <a:r>
              <a:rPr lang="en-US" dirty="0"/>
              <a:t>the need for appropriate payment and compensation systems in order to motivate service providers</a:t>
            </a:r>
          </a:p>
          <a:p>
            <a:r>
              <a:rPr lang="en-US" dirty="0"/>
              <a:t>the tendency of Iranians to refer directly to relevant specialists</a:t>
            </a:r>
          </a:p>
          <a:p>
            <a:r>
              <a:rPr lang="en-US" dirty="0"/>
              <a:t>unwillingness of healthcare providers to visit the patients at home and even make a phone call</a:t>
            </a:r>
          </a:p>
        </p:txBody>
      </p:sp>
      <p:pic>
        <p:nvPicPr>
          <p:cNvPr id="4" name="Picture 3">
            <a:extLst>
              <a:ext uri="{FF2B5EF4-FFF2-40B4-BE49-F238E27FC236}">
                <a16:creationId xmlns:a16="http://schemas.microsoft.com/office/drawing/2014/main" id="{27475096-46DB-4348-A4C5-0A87A800B64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B4FA2EDF-DD18-44B8-993E-FD88A3484895}"/>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AE89418C-0973-4AC0-B3AD-C9D7973BD45A}"/>
              </a:ext>
            </a:extLst>
          </p:cNvPr>
          <p:cNvSpPr>
            <a:spLocks noGrp="1"/>
          </p:cNvSpPr>
          <p:nvPr>
            <p:ph type="sldNum" sz="quarter" idx="12"/>
          </p:nvPr>
        </p:nvSpPr>
        <p:spPr/>
        <p:txBody>
          <a:bodyPr/>
          <a:lstStyle/>
          <a:p>
            <a:fld id="{DE8864B8-3D18-4708-9DC8-C66209EF8818}"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Challenges of virtual hospital</a:t>
            </a:r>
            <a:endParaRPr lang="en-US" dirty="0"/>
          </a:p>
        </p:txBody>
      </p:sp>
      <p:sp>
        <p:nvSpPr>
          <p:cNvPr id="3" name="Content Placeholder 2"/>
          <p:cNvSpPr>
            <a:spLocks noGrp="1"/>
          </p:cNvSpPr>
          <p:nvPr>
            <p:ph idx="1"/>
          </p:nvPr>
        </p:nvSpPr>
        <p:spPr/>
        <p:txBody>
          <a:bodyPr/>
          <a:lstStyle/>
          <a:p>
            <a:r>
              <a:rPr lang="en-US" dirty="0"/>
              <a:t>lack of high-quality hardware and software in Iran</a:t>
            </a:r>
          </a:p>
          <a:p>
            <a:r>
              <a:rPr lang="en-US" dirty="0"/>
              <a:t>restrictions on video communications due to ethnic and religious issues in some areas</a:t>
            </a:r>
          </a:p>
          <a:p>
            <a:r>
              <a:rPr lang="en-US" dirty="0"/>
              <a:t>the need to develop medical ethics guidelines</a:t>
            </a:r>
          </a:p>
          <a:p>
            <a:r>
              <a:rPr lang="en-US" dirty="0"/>
              <a:t>the need for cyber security for providers and users</a:t>
            </a:r>
          </a:p>
        </p:txBody>
      </p:sp>
      <p:pic>
        <p:nvPicPr>
          <p:cNvPr id="4" name="Picture 3">
            <a:extLst>
              <a:ext uri="{FF2B5EF4-FFF2-40B4-BE49-F238E27FC236}">
                <a16:creationId xmlns:a16="http://schemas.microsoft.com/office/drawing/2014/main" id="{1A6BC5DF-FA37-4753-A7C8-B90AE52119D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E906CDEE-291A-4BA1-9973-9C6BFDB0D4B2}"/>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570EDC75-AF9F-4207-9F37-D99116F2B1AF}"/>
              </a:ext>
            </a:extLst>
          </p:cNvPr>
          <p:cNvSpPr>
            <a:spLocks noGrp="1"/>
          </p:cNvSpPr>
          <p:nvPr>
            <p:ph type="sldNum" sz="quarter" idx="12"/>
          </p:nvPr>
        </p:nvSpPr>
        <p:spPr/>
        <p:txBody>
          <a:bodyPr/>
          <a:lstStyle/>
          <a:p>
            <a:fld id="{DE8864B8-3D18-4708-9DC8-C66209EF8818}" type="slidenum">
              <a:rPr lang="en-US" smtClean="0"/>
              <a:pPr/>
              <a:t>16</a:t>
            </a:fld>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Virtual hospital for treating </a:t>
            </a:r>
            <a:br>
              <a:rPr lang="en-US" b="1" dirty="0"/>
            </a:br>
            <a:r>
              <a:rPr lang="en-US" b="1" dirty="0"/>
              <a:t>patients with COVID-19</a:t>
            </a:r>
          </a:p>
        </p:txBody>
      </p:sp>
      <p:sp>
        <p:nvSpPr>
          <p:cNvPr id="3" name="Content Placeholder 2"/>
          <p:cNvSpPr>
            <a:spLocks noGrp="1"/>
          </p:cNvSpPr>
          <p:nvPr>
            <p:ph idx="1"/>
          </p:nvPr>
        </p:nvSpPr>
        <p:spPr/>
        <p:txBody>
          <a:bodyPr>
            <a:normAutofit fontScale="92500" lnSpcReduction="20000"/>
          </a:bodyPr>
          <a:lstStyle/>
          <a:p>
            <a:pPr>
              <a:buNone/>
            </a:pPr>
            <a:r>
              <a:rPr lang="en-US" b="1" dirty="0"/>
              <a:t>What we need:</a:t>
            </a:r>
          </a:p>
          <a:p>
            <a:r>
              <a:rPr lang="en-US" dirty="0"/>
              <a:t>Determining where the patients could be screened and selected for referring to virtual hospital</a:t>
            </a:r>
          </a:p>
          <a:p>
            <a:r>
              <a:rPr lang="en-US" dirty="0"/>
              <a:t>Trained staff</a:t>
            </a:r>
          </a:p>
          <a:p>
            <a:r>
              <a:rPr lang="en-US" dirty="0"/>
              <a:t>Electronic prescription</a:t>
            </a:r>
          </a:p>
          <a:p>
            <a:r>
              <a:rPr lang="en-US" dirty="0"/>
              <a:t>Easy access to hospital and equipment </a:t>
            </a:r>
          </a:p>
          <a:p>
            <a:r>
              <a:rPr lang="en-US" dirty="0"/>
              <a:t>Determination of the number of doctors and nurses based on the patients number and condition</a:t>
            </a:r>
          </a:p>
          <a:p>
            <a:endParaRPr lang="en-US" dirty="0"/>
          </a:p>
        </p:txBody>
      </p:sp>
      <p:pic>
        <p:nvPicPr>
          <p:cNvPr id="4" name="Picture 3">
            <a:extLst>
              <a:ext uri="{FF2B5EF4-FFF2-40B4-BE49-F238E27FC236}">
                <a16:creationId xmlns:a16="http://schemas.microsoft.com/office/drawing/2014/main" id="{42D5873B-83E5-44AC-8D7E-4DDAD26D4E5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8C5E1833-76EF-40A6-A97F-CD3962684BC4}"/>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5879241C-C246-4E17-BE83-D4A37318A642}"/>
              </a:ext>
            </a:extLst>
          </p:cNvPr>
          <p:cNvSpPr>
            <a:spLocks noGrp="1"/>
          </p:cNvSpPr>
          <p:nvPr>
            <p:ph type="sldNum" sz="quarter" idx="12"/>
          </p:nvPr>
        </p:nvSpPr>
        <p:spPr/>
        <p:txBody>
          <a:bodyPr/>
          <a:lstStyle/>
          <a:p>
            <a:fld id="{DE8864B8-3D18-4708-9DC8-C66209EF8818}"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Virtual hospital for treating </a:t>
            </a:r>
            <a:br>
              <a:rPr lang="en-US" b="1" dirty="0"/>
            </a:br>
            <a:r>
              <a:rPr lang="en-US" b="1" dirty="0"/>
              <a:t>patients with COVID-19</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b="1" dirty="0"/>
              <a:t>What we need:</a:t>
            </a:r>
          </a:p>
          <a:p>
            <a:pPr marL="514350" indent="-514350">
              <a:buFont typeface="+mj-lt"/>
              <a:buAutoNum type="arabicPeriod"/>
            </a:pPr>
            <a:r>
              <a:rPr lang="en-US" dirty="0"/>
              <a:t>Determination of number of visits per day based on the patients’ condition</a:t>
            </a:r>
          </a:p>
          <a:p>
            <a:pPr marL="514350" indent="-514350">
              <a:buFont typeface="+mj-lt"/>
              <a:buAutoNum type="arabicPeriod"/>
            </a:pPr>
            <a:r>
              <a:rPr lang="en-US" dirty="0"/>
              <a:t>Classification of the patients based on their SES, condition and the family support</a:t>
            </a:r>
          </a:p>
          <a:p>
            <a:pPr marL="514350" indent="-514350">
              <a:buFont typeface="+mj-lt"/>
              <a:buAutoNum type="arabicPeriod"/>
            </a:pPr>
            <a:r>
              <a:rPr lang="en-US" dirty="0"/>
              <a:t>Training the staff</a:t>
            </a:r>
          </a:p>
          <a:p>
            <a:pPr marL="514350" indent="-514350">
              <a:buFont typeface="+mj-lt"/>
              <a:buAutoNum type="arabicPeriod"/>
            </a:pPr>
            <a:r>
              <a:rPr lang="en-US" dirty="0"/>
              <a:t>Advocacy (university, insurance company, beneficent)</a:t>
            </a:r>
          </a:p>
          <a:p>
            <a:pPr marL="0" indent="0">
              <a:buNone/>
            </a:pPr>
            <a:r>
              <a:rPr lang="en-US" dirty="0"/>
              <a:t>5.  Payment</a:t>
            </a:r>
          </a:p>
          <a:p>
            <a:pPr marL="0" indent="0">
              <a:buNone/>
            </a:pPr>
            <a:r>
              <a:rPr lang="en-US" dirty="0"/>
              <a:t>6.  Monitoring </a:t>
            </a:r>
          </a:p>
          <a:p>
            <a:pPr marL="514350" indent="-514350">
              <a:buFont typeface="+mj-lt"/>
              <a:buAutoNum type="arabicPeriod"/>
            </a:pPr>
            <a:endParaRPr lang="en-US" dirty="0"/>
          </a:p>
          <a:p>
            <a:endParaRPr lang="en-US" dirty="0"/>
          </a:p>
          <a:p>
            <a:endParaRPr lang="en-US" dirty="0"/>
          </a:p>
        </p:txBody>
      </p:sp>
      <p:pic>
        <p:nvPicPr>
          <p:cNvPr id="4" name="Picture 3">
            <a:extLst>
              <a:ext uri="{FF2B5EF4-FFF2-40B4-BE49-F238E27FC236}">
                <a16:creationId xmlns:a16="http://schemas.microsoft.com/office/drawing/2014/main" id="{45CDAC47-DE6D-4DF1-8A3A-B413AF1231A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2ED0FA5B-D2A7-4096-BBDB-2606EC51039B}"/>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C5466456-5312-4D7B-AD23-E4AFBB7F3213}"/>
              </a:ext>
            </a:extLst>
          </p:cNvPr>
          <p:cNvSpPr>
            <a:spLocks noGrp="1"/>
          </p:cNvSpPr>
          <p:nvPr>
            <p:ph type="sldNum" sz="quarter" idx="12"/>
          </p:nvPr>
        </p:nvSpPr>
        <p:spPr/>
        <p:txBody>
          <a:bodyPr/>
          <a:lstStyle/>
          <a:p>
            <a:fld id="{DE8864B8-3D18-4708-9DC8-C66209EF8818}"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b="1" dirty="0"/>
              <a:t>Virtual hospital for treating </a:t>
            </a:r>
            <a:br>
              <a:rPr lang="en-US" b="1" dirty="0"/>
            </a:br>
            <a:r>
              <a:rPr lang="en-US" b="1" dirty="0"/>
              <a:t>patients with COVID-19</a:t>
            </a:r>
            <a:endParaRPr lang="en-US" dirty="0"/>
          </a:p>
        </p:txBody>
      </p:sp>
      <p:sp>
        <p:nvSpPr>
          <p:cNvPr id="3" name="Content Placeholder 2"/>
          <p:cNvSpPr>
            <a:spLocks noGrp="1"/>
          </p:cNvSpPr>
          <p:nvPr>
            <p:ph idx="1"/>
          </p:nvPr>
        </p:nvSpPr>
        <p:spPr/>
        <p:txBody>
          <a:bodyPr>
            <a:normAutofit fontScale="85000" lnSpcReduction="20000"/>
          </a:bodyPr>
          <a:lstStyle/>
          <a:p>
            <a:pPr lvl="0">
              <a:buNone/>
            </a:pPr>
            <a:endParaRPr lang="en-US" b="1" dirty="0"/>
          </a:p>
          <a:p>
            <a:pPr lvl="0">
              <a:buNone/>
            </a:pPr>
            <a:r>
              <a:rPr lang="en-US" b="1" dirty="0"/>
              <a:t>Necessities for development of the software</a:t>
            </a:r>
          </a:p>
          <a:p>
            <a:pPr lvl="0"/>
            <a:r>
              <a:rPr lang="en-US" dirty="0"/>
              <a:t>Classifications of the patients based on the severity of diseases</a:t>
            </a:r>
          </a:p>
          <a:p>
            <a:pPr lvl="0"/>
            <a:r>
              <a:rPr lang="en-US" dirty="0"/>
              <a:t>SMS service </a:t>
            </a:r>
          </a:p>
          <a:p>
            <a:pPr lvl="0"/>
            <a:r>
              <a:rPr lang="en-US" dirty="0"/>
              <a:t>Output (graphs, SPSS, Excel)</a:t>
            </a:r>
          </a:p>
          <a:p>
            <a:pPr lvl="0"/>
            <a:r>
              <a:rPr lang="en-US" dirty="0"/>
              <a:t>Different accessibilities based on the role of the staff</a:t>
            </a:r>
          </a:p>
          <a:p>
            <a:pPr lvl="0"/>
            <a:r>
              <a:rPr lang="en-US" dirty="0"/>
              <a:t>Editing the data (record edited was done by who, and when)</a:t>
            </a:r>
          </a:p>
          <a:p>
            <a:pPr lvl="0"/>
            <a:r>
              <a:rPr lang="en-US" dirty="0"/>
              <a:t>The information should be printable for cases need to be referred to hospital or other centers</a:t>
            </a:r>
          </a:p>
          <a:p>
            <a:pPr lvl="0"/>
            <a:endParaRPr lang="en-US" dirty="0"/>
          </a:p>
          <a:p>
            <a:endParaRPr lang="en-US" dirty="0"/>
          </a:p>
          <a:p>
            <a:endParaRPr lang="en-US" dirty="0"/>
          </a:p>
        </p:txBody>
      </p:sp>
      <p:pic>
        <p:nvPicPr>
          <p:cNvPr id="4" name="Picture 3">
            <a:extLst>
              <a:ext uri="{FF2B5EF4-FFF2-40B4-BE49-F238E27FC236}">
                <a16:creationId xmlns:a16="http://schemas.microsoft.com/office/drawing/2014/main" id="{CC6FC6E6-6662-4B27-8125-FA5D8D44894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E819CBA7-C6D3-4546-AE3D-C00269FA6516}"/>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C08E669D-F886-4F7B-95E0-C2B4104B6226}"/>
              </a:ext>
            </a:extLst>
          </p:cNvPr>
          <p:cNvSpPr>
            <a:spLocks noGrp="1"/>
          </p:cNvSpPr>
          <p:nvPr>
            <p:ph type="sldNum" sz="quarter" idx="12"/>
          </p:nvPr>
        </p:nvSpPr>
        <p:spPr/>
        <p:txBody>
          <a:bodyPr/>
          <a:lstStyle/>
          <a:p>
            <a:fld id="{DE8864B8-3D18-4708-9DC8-C66209EF8818}"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1000" y="1447801"/>
            <a:ext cx="8305800" cy="2819400"/>
          </a:xfrm>
        </p:spPr>
        <p:txBody>
          <a:bodyPr>
            <a:normAutofit/>
          </a:bodyPr>
          <a:lstStyle/>
          <a:p>
            <a:r>
              <a:rPr lang="en-US" sz="5400" b="1" dirty="0"/>
              <a:t>Virtual hospital in COVID-19 pandemic: pros and cons</a:t>
            </a:r>
            <a:endParaRPr lang="en-US" sz="5400" dirty="0"/>
          </a:p>
        </p:txBody>
      </p:sp>
      <p:sp>
        <p:nvSpPr>
          <p:cNvPr id="3" name="Subtitle 2"/>
          <p:cNvSpPr>
            <a:spLocks noGrp="1"/>
          </p:cNvSpPr>
          <p:nvPr>
            <p:ph type="subTitle" idx="1"/>
          </p:nvPr>
        </p:nvSpPr>
        <p:spPr>
          <a:xfrm>
            <a:off x="1371600" y="4419600"/>
            <a:ext cx="6400800" cy="1219200"/>
          </a:xfrm>
        </p:spPr>
        <p:txBody>
          <a:bodyPr>
            <a:normAutofit fontScale="77500" lnSpcReduction="20000"/>
          </a:bodyPr>
          <a:lstStyle/>
          <a:p>
            <a:pPr algn="l"/>
            <a:r>
              <a:rPr lang="en-US" dirty="0" err="1"/>
              <a:t>Najmeh</a:t>
            </a:r>
            <a:r>
              <a:rPr lang="en-US" dirty="0"/>
              <a:t> </a:t>
            </a:r>
            <a:r>
              <a:rPr lang="en-US" dirty="0" err="1"/>
              <a:t>Maharlouei</a:t>
            </a:r>
            <a:r>
              <a:rPr lang="en-US" dirty="0"/>
              <a:t>; MD</a:t>
            </a:r>
          </a:p>
          <a:p>
            <a:pPr algn="l"/>
            <a:r>
              <a:rPr lang="en-US" dirty="0" err="1"/>
              <a:t>Saeid</a:t>
            </a:r>
            <a:r>
              <a:rPr lang="en-US" dirty="0"/>
              <a:t> </a:t>
            </a:r>
            <a:r>
              <a:rPr lang="en-US" dirty="0" err="1"/>
              <a:t>Shahabi</a:t>
            </a:r>
            <a:r>
              <a:rPr lang="en-US" dirty="0"/>
              <a:t>; PhD</a:t>
            </a:r>
          </a:p>
          <a:p>
            <a:pPr algn="l"/>
            <a:r>
              <a:rPr lang="en-US" dirty="0" err="1"/>
              <a:t>Kamran</a:t>
            </a:r>
            <a:r>
              <a:rPr lang="en-US" dirty="0"/>
              <a:t> B </a:t>
            </a:r>
            <a:r>
              <a:rPr lang="en-US" dirty="0" err="1"/>
              <a:t>Lankarani</a:t>
            </a:r>
            <a:r>
              <a:rPr lang="en-US" dirty="0"/>
              <a:t>; MD</a:t>
            </a:r>
          </a:p>
        </p:txBody>
      </p:sp>
      <p:pic>
        <p:nvPicPr>
          <p:cNvPr id="4" name="Picture 3">
            <a:extLst>
              <a:ext uri="{FF2B5EF4-FFF2-40B4-BE49-F238E27FC236}">
                <a16:creationId xmlns:a16="http://schemas.microsoft.com/office/drawing/2014/main" id="{5715D00D-1DB8-4B2A-ACDC-3C7CCA6C4E7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Virtual hospital </a:t>
            </a:r>
          </a:p>
        </p:txBody>
      </p:sp>
      <p:sp>
        <p:nvSpPr>
          <p:cNvPr id="3" name="Content Placeholder 2"/>
          <p:cNvSpPr>
            <a:spLocks noGrp="1"/>
          </p:cNvSpPr>
          <p:nvPr>
            <p:ph idx="1"/>
          </p:nvPr>
        </p:nvSpPr>
        <p:spPr/>
        <p:txBody>
          <a:bodyPr>
            <a:normAutofit fontScale="92500" lnSpcReduction="20000"/>
          </a:bodyPr>
          <a:lstStyle/>
          <a:p>
            <a:pPr>
              <a:buNone/>
            </a:pPr>
            <a:r>
              <a:rPr lang="en-US" b="1" dirty="0"/>
              <a:t>Inclusion criteria for the patients:</a:t>
            </a:r>
          </a:p>
          <a:p>
            <a:r>
              <a:rPr lang="en-US" dirty="0"/>
              <a:t>All definite case (PCR +</a:t>
            </a:r>
            <a:r>
              <a:rPr lang="en-US" dirty="0" err="1"/>
              <a:t>ve</a:t>
            </a:r>
            <a:r>
              <a:rPr lang="en-US" dirty="0"/>
              <a:t>)</a:t>
            </a:r>
          </a:p>
          <a:p>
            <a:r>
              <a:rPr lang="en-US" dirty="0"/>
              <a:t>Suspicious cases (based on the guideline)</a:t>
            </a:r>
          </a:p>
          <a:p>
            <a:endParaRPr lang="en-US" dirty="0"/>
          </a:p>
          <a:p>
            <a:pPr>
              <a:buNone/>
            </a:pPr>
            <a:r>
              <a:rPr lang="en-US" b="1" dirty="0"/>
              <a:t>Exclusion Criteria:</a:t>
            </a:r>
          </a:p>
          <a:p>
            <a:r>
              <a:rPr lang="en-US" dirty="0"/>
              <a:t>The patients who do not agree</a:t>
            </a:r>
          </a:p>
          <a:p>
            <a:r>
              <a:rPr lang="en-US" dirty="0"/>
              <a:t>Those who need intubation</a:t>
            </a:r>
          </a:p>
          <a:p>
            <a:r>
              <a:rPr lang="en-US" dirty="0"/>
              <a:t>Those who have no supportive family</a:t>
            </a:r>
          </a:p>
          <a:p>
            <a:r>
              <a:rPr lang="en-US" dirty="0"/>
              <a:t>Those who are classified as outpatient</a:t>
            </a:r>
          </a:p>
          <a:p>
            <a:endParaRPr lang="en-US" dirty="0"/>
          </a:p>
          <a:p>
            <a:endParaRPr lang="en-US" b="1" dirty="0"/>
          </a:p>
        </p:txBody>
      </p:sp>
      <p:pic>
        <p:nvPicPr>
          <p:cNvPr id="4" name="Picture 3">
            <a:extLst>
              <a:ext uri="{FF2B5EF4-FFF2-40B4-BE49-F238E27FC236}">
                <a16:creationId xmlns:a16="http://schemas.microsoft.com/office/drawing/2014/main" id="{59727DE7-6B84-4AA7-AEE5-1310F0A21C66}"/>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690106C0-858E-48BA-96A8-2899ED9CE471}"/>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7DC127A3-61A8-475C-9D31-F2D868FACA52}"/>
              </a:ext>
            </a:extLst>
          </p:cNvPr>
          <p:cNvSpPr>
            <a:spLocks noGrp="1"/>
          </p:cNvSpPr>
          <p:nvPr>
            <p:ph type="sldNum" sz="quarter" idx="12"/>
          </p:nvPr>
        </p:nvSpPr>
        <p:spPr/>
        <p:txBody>
          <a:bodyPr/>
          <a:lstStyle/>
          <a:p>
            <a:fld id="{DE8864B8-3D18-4708-9DC8-C66209EF8818}" type="slidenum">
              <a:rPr lang="en-US" smtClean="0"/>
              <a:pPr/>
              <a:t>20</a:t>
            </a:fld>
            <a:endParaRPr lang="en-US"/>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Virtual hospital components</a:t>
            </a:r>
          </a:p>
        </p:txBody>
      </p:sp>
      <p:sp>
        <p:nvSpPr>
          <p:cNvPr id="3" name="Content Placeholder 2"/>
          <p:cNvSpPr>
            <a:spLocks noGrp="1"/>
          </p:cNvSpPr>
          <p:nvPr>
            <p:ph idx="1"/>
          </p:nvPr>
        </p:nvSpPr>
        <p:spPr/>
        <p:txBody>
          <a:bodyPr/>
          <a:lstStyle/>
          <a:p>
            <a:pPr>
              <a:buNone/>
            </a:pPr>
            <a:r>
              <a:rPr lang="en-US" b="1" dirty="0"/>
              <a:t>Tabs:</a:t>
            </a:r>
          </a:p>
          <a:p>
            <a:r>
              <a:rPr lang="en-US" dirty="0"/>
              <a:t>1</a:t>
            </a:r>
            <a:r>
              <a:rPr lang="en-US" baseline="30000" dirty="0"/>
              <a:t>st</a:t>
            </a:r>
            <a:r>
              <a:rPr lang="en-US" dirty="0"/>
              <a:t>: consent form</a:t>
            </a:r>
          </a:p>
          <a:p>
            <a:r>
              <a:rPr lang="en-US" dirty="0"/>
              <a:t>2</a:t>
            </a:r>
            <a:r>
              <a:rPr lang="en-US" baseline="30000" dirty="0"/>
              <a:t>nd</a:t>
            </a:r>
            <a:r>
              <a:rPr lang="en-US" dirty="0"/>
              <a:t>: demographic information</a:t>
            </a:r>
          </a:p>
          <a:p>
            <a:r>
              <a:rPr lang="en-US" dirty="0"/>
              <a:t>3</a:t>
            </a:r>
            <a:r>
              <a:rPr lang="en-US" baseline="30000" dirty="0"/>
              <a:t>rd</a:t>
            </a:r>
            <a:r>
              <a:rPr lang="en-US" dirty="0"/>
              <a:t>: vital signs</a:t>
            </a:r>
          </a:p>
          <a:p>
            <a:r>
              <a:rPr lang="en-US" dirty="0"/>
              <a:t>4</a:t>
            </a:r>
            <a:r>
              <a:rPr lang="en-US" baseline="30000" dirty="0"/>
              <a:t>th</a:t>
            </a:r>
            <a:r>
              <a:rPr lang="en-US" dirty="0"/>
              <a:t>: History (for determining the patients who are high risk)</a:t>
            </a:r>
          </a:p>
          <a:p>
            <a:r>
              <a:rPr lang="en-US" dirty="0"/>
              <a:t>5</a:t>
            </a:r>
            <a:r>
              <a:rPr lang="en-US" baseline="30000" dirty="0"/>
              <a:t>th</a:t>
            </a:r>
            <a:r>
              <a:rPr lang="en-US" dirty="0"/>
              <a:t> tab: symptoms</a:t>
            </a:r>
          </a:p>
          <a:p>
            <a:endParaRPr lang="en-US" dirty="0"/>
          </a:p>
        </p:txBody>
      </p:sp>
      <p:pic>
        <p:nvPicPr>
          <p:cNvPr id="4" name="Picture 3">
            <a:extLst>
              <a:ext uri="{FF2B5EF4-FFF2-40B4-BE49-F238E27FC236}">
                <a16:creationId xmlns:a16="http://schemas.microsoft.com/office/drawing/2014/main" id="{9F2F2DB1-B7A8-4898-B378-7AC176EBD08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6E6FCC7F-77A7-41E9-B7C4-24581ACBAD82}"/>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59461ED6-6778-458F-A8C3-738894EA7386}"/>
              </a:ext>
            </a:extLst>
          </p:cNvPr>
          <p:cNvSpPr>
            <a:spLocks noGrp="1"/>
          </p:cNvSpPr>
          <p:nvPr>
            <p:ph type="sldNum" sz="quarter" idx="12"/>
          </p:nvPr>
        </p:nvSpPr>
        <p:spPr/>
        <p:txBody>
          <a:bodyPr/>
          <a:lstStyle/>
          <a:p>
            <a:fld id="{DE8864B8-3D18-4708-9DC8-C66209EF8818}" type="slidenum">
              <a:rPr lang="en-US" smtClean="0"/>
              <a:pPr/>
              <a:t>21</a:t>
            </a:fld>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Virtual hospital components</a:t>
            </a:r>
            <a:endParaRPr lang="en-US" dirty="0"/>
          </a:p>
        </p:txBody>
      </p:sp>
      <p:sp>
        <p:nvSpPr>
          <p:cNvPr id="3" name="Content Placeholder 2"/>
          <p:cNvSpPr>
            <a:spLocks noGrp="1"/>
          </p:cNvSpPr>
          <p:nvPr>
            <p:ph idx="1"/>
          </p:nvPr>
        </p:nvSpPr>
        <p:spPr/>
        <p:txBody>
          <a:bodyPr/>
          <a:lstStyle/>
          <a:p>
            <a:pPr>
              <a:buNone/>
            </a:pPr>
            <a:r>
              <a:rPr lang="en-US" b="1" dirty="0"/>
              <a:t>Classification of the patients based on the information</a:t>
            </a:r>
          </a:p>
          <a:p>
            <a:pPr marL="514350" indent="-514350">
              <a:buFont typeface="+mj-lt"/>
              <a:buAutoNum type="arabicPeriod"/>
            </a:pPr>
            <a:r>
              <a:rPr lang="en-US" dirty="0"/>
              <a:t>Refer to hospital (</a:t>
            </a:r>
            <a:r>
              <a:rPr lang="en-US" dirty="0" err="1"/>
              <a:t>eg</a:t>
            </a:r>
            <a:r>
              <a:rPr lang="en-US" dirty="0"/>
              <a:t>: SO2 &lt; 88%, Shock state, need for intubation)</a:t>
            </a:r>
          </a:p>
          <a:p>
            <a:pPr marL="514350" indent="-514350">
              <a:buFont typeface="+mj-lt"/>
              <a:buAutoNum type="arabicPeriod"/>
            </a:pPr>
            <a:r>
              <a:rPr lang="en-US" dirty="0"/>
              <a:t>Sever respirator disease</a:t>
            </a:r>
          </a:p>
          <a:p>
            <a:pPr marL="514350" indent="-514350">
              <a:buFont typeface="+mj-lt"/>
              <a:buAutoNum type="arabicPeriod"/>
            </a:pPr>
            <a:r>
              <a:rPr lang="en-US" dirty="0"/>
              <a:t>Moderate respiratory disease</a:t>
            </a:r>
          </a:p>
          <a:p>
            <a:pPr marL="514350" indent="-514350">
              <a:buFont typeface="+mj-lt"/>
              <a:buAutoNum type="arabicPeriod"/>
            </a:pPr>
            <a:r>
              <a:rPr lang="en-US" dirty="0"/>
              <a:t>Mild respiratory disease</a:t>
            </a:r>
          </a:p>
          <a:p>
            <a:pPr marL="514350" indent="-514350">
              <a:buFont typeface="+mj-lt"/>
              <a:buAutoNum type="arabicPeriod"/>
            </a:pPr>
            <a:r>
              <a:rPr lang="en-US" dirty="0"/>
              <a:t>Could be considered as outpatient</a:t>
            </a:r>
          </a:p>
          <a:p>
            <a:pPr marL="514350" indent="-514350">
              <a:buFont typeface="+mj-lt"/>
              <a:buAutoNum type="arabicPeriod"/>
            </a:pPr>
            <a:endParaRPr lang="en-US" dirty="0"/>
          </a:p>
          <a:p>
            <a:pPr>
              <a:buNone/>
            </a:pPr>
            <a:endParaRPr lang="en-US" b="1" dirty="0"/>
          </a:p>
          <a:p>
            <a:endParaRPr lang="en-US" b="1" dirty="0"/>
          </a:p>
        </p:txBody>
      </p:sp>
      <p:pic>
        <p:nvPicPr>
          <p:cNvPr id="4" name="Picture 3">
            <a:extLst>
              <a:ext uri="{FF2B5EF4-FFF2-40B4-BE49-F238E27FC236}">
                <a16:creationId xmlns:a16="http://schemas.microsoft.com/office/drawing/2014/main" id="{B677E1DB-8639-45EB-B14E-F99FB397BAAF}"/>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AAE17580-BF0A-4DDC-9E2A-21568DC38859}"/>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DA791936-AA68-4253-8170-81C4CC5269B9}"/>
              </a:ext>
            </a:extLst>
          </p:cNvPr>
          <p:cNvSpPr>
            <a:spLocks noGrp="1"/>
          </p:cNvSpPr>
          <p:nvPr>
            <p:ph type="sldNum" sz="quarter" idx="12"/>
          </p:nvPr>
        </p:nvSpPr>
        <p:spPr/>
        <p:txBody>
          <a:bodyPr/>
          <a:lstStyle/>
          <a:p>
            <a:fld id="{DE8864B8-3D18-4708-9DC8-C66209EF8818}" type="slidenum">
              <a:rPr lang="en-US" smtClean="0"/>
              <a:pPr/>
              <a:t>22</a:t>
            </a:fld>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Virtual hospital components</a:t>
            </a:r>
            <a:endParaRPr lang="en-US" dirty="0"/>
          </a:p>
        </p:txBody>
      </p:sp>
      <p:sp>
        <p:nvSpPr>
          <p:cNvPr id="3" name="Content Placeholder 2"/>
          <p:cNvSpPr>
            <a:spLocks noGrp="1"/>
          </p:cNvSpPr>
          <p:nvPr>
            <p:ph idx="1"/>
          </p:nvPr>
        </p:nvSpPr>
        <p:spPr/>
        <p:txBody>
          <a:bodyPr>
            <a:normAutofit fontScale="92500" lnSpcReduction="10000"/>
          </a:bodyPr>
          <a:lstStyle/>
          <a:p>
            <a:pPr>
              <a:buNone/>
            </a:pPr>
            <a:r>
              <a:rPr lang="en-US" dirty="0"/>
              <a:t>In those who are admitted in virtual hospital following measures should be considered:</a:t>
            </a:r>
          </a:p>
          <a:p>
            <a:pPr marL="514350" indent="-514350">
              <a:buFont typeface="+mj-lt"/>
              <a:buAutoNum type="arabicPeriod"/>
            </a:pPr>
            <a:r>
              <a:rPr lang="en-US" b="1" dirty="0"/>
              <a:t>Diagnostic measures </a:t>
            </a:r>
            <a:r>
              <a:rPr lang="en-US" dirty="0"/>
              <a:t>(PCR)</a:t>
            </a:r>
          </a:p>
          <a:p>
            <a:pPr marL="514350" indent="-514350">
              <a:buFont typeface="+mj-lt"/>
              <a:buAutoNum type="arabicPeriod"/>
            </a:pPr>
            <a:r>
              <a:rPr lang="en-US" b="1" dirty="0"/>
              <a:t>Lab tests </a:t>
            </a:r>
            <a:r>
              <a:rPr lang="en-US" dirty="0"/>
              <a:t>(CBC, PT, PTT, INR, ESR, CRP, BS, Na, BUN ,Cr, TBS, MG, Ca, P, </a:t>
            </a:r>
            <a:r>
              <a:rPr lang="en-US" dirty="0" err="1"/>
              <a:t>Troponin</a:t>
            </a:r>
            <a:endParaRPr lang="en-US" dirty="0"/>
          </a:p>
          <a:p>
            <a:pPr marL="514350" indent="-514350">
              <a:buFont typeface="+mj-lt"/>
              <a:buAutoNum type="arabicPeriod"/>
            </a:pPr>
            <a:r>
              <a:rPr lang="en-US" b="1" dirty="0"/>
              <a:t> Imaging </a:t>
            </a:r>
            <a:r>
              <a:rPr lang="en-US" dirty="0"/>
              <a:t>(CXR, CT)</a:t>
            </a:r>
          </a:p>
          <a:p>
            <a:pPr marL="514350" indent="-514350">
              <a:buFont typeface="+mj-lt"/>
              <a:buAutoNum type="arabicPeriod"/>
            </a:pPr>
            <a:r>
              <a:rPr lang="en-US" b="1" dirty="0"/>
              <a:t>Treatment: </a:t>
            </a:r>
            <a:r>
              <a:rPr lang="en-US" dirty="0"/>
              <a:t>primary, secondary and tertiary </a:t>
            </a:r>
          </a:p>
          <a:p>
            <a:pPr marL="514350" indent="-514350">
              <a:buFont typeface="+mj-lt"/>
              <a:buAutoNum type="arabicPeriod"/>
            </a:pPr>
            <a:r>
              <a:rPr lang="en-US" b="1" dirty="0"/>
              <a:t>Follow up: </a:t>
            </a:r>
            <a:r>
              <a:rPr lang="en-US" dirty="0"/>
              <a:t>O2 sat, vital signs, reminding the patients regarding taking the medications</a:t>
            </a:r>
          </a:p>
          <a:p>
            <a:endParaRPr lang="en-US" dirty="0"/>
          </a:p>
        </p:txBody>
      </p:sp>
      <p:pic>
        <p:nvPicPr>
          <p:cNvPr id="4" name="Picture 3">
            <a:extLst>
              <a:ext uri="{FF2B5EF4-FFF2-40B4-BE49-F238E27FC236}">
                <a16:creationId xmlns:a16="http://schemas.microsoft.com/office/drawing/2014/main" id="{7C75425D-C258-45A9-A983-5F38F09231B5}"/>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50FFA124-586F-4602-B0C6-DED3D8131EE7}"/>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08E430D0-D5C5-48D7-B7A0-FE295A955445}"/>
              </a:ext>
            </a:extLst>
          </p:cNvPr>
          <p:cNvSpPr>
            <a:spLocks noGrp="1"/>
          </p:cNvSpPr>
          <p:nvPr>
            <p:ph type="sldNum" sz="quarter" idx="12"/>
          </p:nvPr>
        </p:nvSpPr>
        <p:spPr/>
        <p:txBody>
          <a:bodyPr/>
          <a:lstStyle/>
          <a:p>
            <a:fld id="{DE8864B8-3D18-4708-9DC8-C66209EF8818}" type="slidenum">
              <a:rPr lang="en-US" smtClean="0"/>
              <a:pPr/>
              <a:t>23</a:t>
            </a:fld>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pPr algn="ctr">
              <a:buNone/>
            </a:pPr>
            <a:r>
              <a:rPr lang="en-US" sz="4800" b="1" dirty="0"/>
              <a:t>Thanks for your attention</a:t>
            </a:r>
          </a:p>
        </p:txBody>
      </p:sp>
      <p:pic>
        <p:nvPicPr>
          <p:cNvPr id="4" name="Picture 3">
            <a:extLst>
              <a:ext uri="{FF2B5EF4-FFF2-40B4-BE49-F238E27FC236}">
                <a16:creationId xmlns:a16="http://schemas.microsoft.com/office/drawing/2014/main" id="{73C8B868-D823-433D-976A-D4069C37DCA1}"/>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7AC1F4DD-E859-4384-9083-F2FBD2540FA2}"/>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3C176D90-A2D6-4613-A89A-2C4260FF4A6C}"/>
              </a:ext>
            </a:extLst>
          </p:cNvPr>
          <p:cNvSpPr>
            <a:spLocks noGrp="1"/>
          </p:cNvSpPr>
          <p:nvPr>
            <p:ph type="sldNum" sz="quarter" idx="12"/>
          </p:nvPr>
        </p:nvSpPr>
        <p:spPr/>
        <p:txBody>
          <a:bodyPr/>
          <a:lstStyle/>
          <a:p>
            <a:fld id="{DE8864B8-3D18-4708-9DC8-C66209EF8818}" type="slidenum">
              <a:rPr lang="en-US" smtClean="0"/>
              <a:pPr/>
              <a:t>24</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introduction</a:t>
            </a:r>
          </a:p>
        </p:txBody>
      </p:sp>
      <p:sp>
        <p:nvSpPr>
          <p:cNvPr id="3" name="Content Placeholder 2"/>
          <p:cNvSpPr>
            <a:spLocks noGrp="1"/>
          </p:cNvSpPr>
          <p:nvPr>
            <p:ph idx="1"/>
          </p:nvPr>
        </p:nvSpPr>
        <p:spPr/>
        <p:txBody>
          <a:bodyPr>
            <a:normAutofit/>
          </a:bodyPr>
          <a:lstStyle/>
          <a:p>
            <a:pPr algn="just"/>
            <a:r>
              <a:rPr lang="en-US" dirty="0"/>
              <a:t>As a global pandemic, COVID-19 has posed a number of challenges to health care systems.</a:t>
            </a:r>
          </a:p>
          <a:p>
            <a:pPr algn="just"/>
            <a:endParaRPr lang="en-US" dirty="0"/>
          </a:p>
          <a:p>
            <a:pPr algn="just"/>
            <a:r>
              <a:rPr lang="en-US" dirty="0"/>
              <a:t> high transmissibility and lack of effective treatment has led to a case fatality rate more than 1% worldwide.</a:t>
            </a:r>
          </a:p>
        </p:txBody>
      </p:sp>
      <p:pic>
        <p:nvPicPr>
          <p:cNvPr id="4" name="Picture 3">
            <a:extLst>
              <a:ext uri="{FF2B5EF4-FFF2-40B4-BE49-F238E27FC236}">
                <a16:creationId xmlns:a16="http://schemas.microsoft.com/office/drawing/2014/main" id="{5647F6A4-D377-4875-9EE8-97C52D10317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25274" y="92076"/>
            <a:ext cx="1272073" cy="1143002"/>
          </a:xfrm>
          <a:prstGeom prst="rect">
            <a:avLst/>
          </a:prstGeom>
          <a:noFill/>
          <a:ln>
            <a:noFill/>
          </a:ln>
        </p:spPr>
      </p:pic>
      <p:sp>
        <p:nvSpPr>
          <p:cNvPr id="5" name="Footer Placeholder 4">
            <a:extLst>
              <a:ext uri="{FF2B5EF4-FFF2-40B4-BE49-F238E27FC236}">
                <a16:creationId xmlns:a16="http://schemas.microsoft.com/office/drawing/2014/main" id="{A06E54E7-381B-4E88-BEE8-47948444818A}"/>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85855FEA-B63E-4B26-B8F6-1C2FE4F3C30C}"/>
              </a:ext>
            </a:extLst>
          </p:cNvPr>
          <p:cNvSpPr>
            <a:spLocks noGrp="1"/>
          </p:cNvSpPr>
          <p:nvPr>
            <p:ph type="sldNum" sz="quarter" idx="12"/>
          </p:nvPr>
        </p:nvSpPr>
        <p:spPr/>
        <p:txBody>
          <a:bodyPr/>
          <a:lstStyle/>
          <a:p>
            <a:fld id="{DE8864B8-3D18-4708-9DC8-C66209EF8818}"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C7D2BF-D2D8-49CD-8AED-411654E418F7}"/>
              </a:ext>
            </a:extLst>
          </p:cNvPr>
          <p:cNvSpPr>
            <a:spLocks noGrp="1"/>
          </p:cNvSpPr>
          <p:nvPr>
            <p:ph type="title"/>
          </p:nvPr>
        </p:nvSpPr>
        <p:spPr/>
        <p:txBody>
          <a:bodyPr>
            <a:normAutofit fontScale="90000"/>
          </a:bodyPr>
          <a:lstStyle/>
          <a:p>
            <a:pPr algn="l"/>
            <a:r>
              <a:rPr lang="en-US" dirty="0"/>
              <a:t>https://www.worldometers.info/</a:t>
            </a:r>
            <a:br>
              <a:rPr lang="en-US" dirty="0"/>
            </a:br>
            <a:r>
              <a:rPr lang="en-US" dirty="0"/>
              <a:t>coronavirus/country/</a:t>
            </a:r>
            <a:r>
              <a:rPr lang="en-US" dirty="0" err="1"/>
              <a:t>iran</a:t>
            </a:r>
            <a:r>
              <a:rPr lang="en-US" dirty="0"/>
              <a:t>/</a:t>
            </a:r>
          </a:p>
        </p:txBody>
      </p:sp>
      <p:pic>
        <p:nvPicPr>
          <p:cNvPr id="5" name="Content Placeholder 4">
            <a:extLst>
              <a:ext uri="{FF2B5EF4-FFF2-40B4-BE49-F238E27FC236}">
                <a16:creationId xmlns:a16="http://schemas.microsoft.com/office/drawing/2014/main" id="{BDB13A07-8E14-4066-82E0-8D43F14BF8E6}"/>
              </a:ext>
            </a:extLst>
          </p:cNvPr>
          <p:cNvPicPr>
            <a:picLocks noGrp="1" noChangeAspect="1"/>
          </p:cNvPicPr>
          <p:nvPr>
            <p:ph idx="1"/>
          </p:nvPr>
        </p:nvPicPr>
        <p:blipFill>
          <a:blip r:embed="rId2"/>
          <a:stretch>
            <a:fillRect/>
          </a:stretch>
        </p:blipFill>
        <p:spPr>
          <a:xfrm>
            <a:off x="709127" y="1519075"/>
            <a:ext cx="8001000" cy="4824834"/>
          </a:xfrm>
        </p:spPr>
      </p:pic>
      <p:pic>
        <p:nvPicPr>
          <p:cNvPr id="7" name="Picture 6">
            <a:extLst>
              <a:ext uri="{FF2B5EF4-FFF2-40B4-BE49-F238E27FC236}">
                <a16:creationId xmlns:a16="http://schemas.microsoft.com/office/drawing/2014/main" id="{996584AD-831B-4ECF-9A97-349E2458E5BF}"/>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7825274" y="92076"/>
            <a:ext cx="1272073" cy="1143002"/>
          </a:xfrm>
          <a:prstGeom prst="rect">
            <a:avLst/>
          </a:prstGeom>
          <a:noFill/>
          <a:ln>
            <a:noFill/>
          </a:ln>
        </p:spPr>
      </p:pic>
      <p:sp>
        <p:nvSpPr>
          <p:cNvPr id="8" name="Footer Placeholder 7">
            <a:extLst>
              <a:ext uri="{FF2B5EF4-FFF2-40B4-BE49-F238E27FC236}">
                <a16:creationId xmlns:a16="http://schemas.microsoft.com/office/drawing/2014/main" id="{621EA46A-F0EF-4C65-BD26-C2D1AC46B098}"/>
              </a:ext>
            </a:extLst>
          </p:cNvPr>
          <p:cNvSpPr>
            <a:spLocks noGrp="1"/>
          </p:cNvSpPr>
          <p:nvPr>
            <p:ph type="ftr" sz="quarter" idx="11"/>
          </p:nvPr>
        </p:nvSpPr>
        <p:spPr/>
        <p:txBody>
          <a:bodyPr/>
          <a:lstStyle/>
          <a:p>
            <a:r>
              <a:rPr lang="en-US"/>
              <a:t>By: N Maharlouei</a:t>
            </a:r>
          </a:p>
        </p:txBody>
      </p:sp>
      <p:sp>
        <p:nvSpPr>
          <p:cNvPr id="9" name="Slide Number Placeholder 8">
            <a:extLst>
              <a:ext uri="{FF2B5EF4-FFF2-40B4-BE49-F238E27FC236}">
                <a16:creationId xmlns:a16="http://schemas.microsoft.com/office/drawing/2014/main" id="{4E1B30F5-85DD-44BA-8117-C6DEC7422B97}"/>
              </a:ext>
            </a:extLst>
          </p:cNvPr>
          <p:cNvSpPr>
            <a:spLocks noGrp="1"/>
          </p:cNvSpPr>
          <p:nvPr>
            <p:ph type="sldNum" sz="quarter" idx="12"/>
          </p:nvPr>
        </p:nvSpPr>
        <p:spPr/>
        <p:txBody>
          <a:bodyPr/>
          <a:lstStyle/>
          <a:p>
            <a:fld id="{DE8864B8-3D18-4708-9DC8-C66209EF8818}" type="slidenum">
              <a:rPr lang="en-US" smtClean="0"/>
              <a:pPr/>
              <a:t>4</a:t>
            </a:fld>
            <a:endParaRPr lang="en-US"/>
          </a:p>
        </p:txBody>
      </p:sp>
    </p:spTree>
    <p:extLst>
      <p:ext uri="{BB962C8B-B14F-4D97-AF65-F5344CB8AC3E}">
        <p14:creationId xmlns:p14="http://schemas.microsoft.com/office/powerpoint/2010/main" val="2078316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274638"/>
            <a:ext cx="8229600" cy="1630362"/>
          </a:xfrm>
        </p:spPr>
        <p:txBody>
          <a:bodyPr>
            <a:normAutofit fontScale="90000"/>
          </a:bodyPr>
          <a:lstStyle/>
          <a:p>
            <a:pPr algn="l"/>
            <a:r>
              <a:rPr lang="en-US" dirty="0"/>
              <a:t>https://www.worldometers.info/</a:t>
            </a:r>
            <a:br>
              <a:rPr lang="en-US" dirty="0"/>
            </a:br>
            <a:r>
              <a:rPr lang="en-US" dirty="0"/>
              <a:t>coronavirus/country/iran/</a:t>
            </a:r>
            <a:br>
              <a:rPr lang="en-US" dirty="0"/>
            </a:br>
            <a:endParaRPr lang="en-US" dirty="0"/>
          </a:p>
        </p:txBody>
      </p:sp>
      <p:pic>
        <p:nvPicPr>
          <p:cNvPr id="6" name="Picture 5">
            <a:extLst>
              <a:ext uri="{FF2B5EF4-FFF2-40B4-BE49-F238E27FC236}">
                <a16:creationId xmlns:a16="http://schemas.microsoft.com/office/drawing/2014/main" id="{B511F23E-F45E-4BDE-9207-BA9E70421690}"/>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pic>
        <p:nvPicPr>
          <p:cNvPr id="3" name="Picture 2">
            <a:extLst>
              <a:ext uri="{FF2B5EF4-FFF2-40B4-BE49-F238E27FC236}">
                <a16:creationId xmlns:a16="http://schemas.microsoft.com/office/drawing/2014/main" id="{6D71CC2D-6734-4FEE-AED4-B65E85ED0108}"/>
              </a:ext>
            </a:extLst>
          </p:cNvPr>
          <p:cNvPicPr>
            <a:picLocks noChangeAspect="1"/>
          </p:cNvPicPr>
          <p:nvPr/>
        </p:nvPicPr>
        <p:blipFill>
          <a:blip r:embed="rId3"/>
          <a:stretch>
            <a:fillRect/>
          </a:stretch>
        </p:blipFill>
        <p:spPr>
          <a:xfrm>
            <a:off x="285543" y="2385784"/>
            <a:ext cx="4267796" cy="3267531"/>
          </a:xfrm>
          <a:prstGeom prst="rect">
            <a:avLst/>
          </a:prstGeom>
        </p:spPr>
      </p:pic>
      <p:sp>
        <p:nvSpPr>
          <p:cNvPr id="7" name="Content Placeholder 6">
            <a:extLst>
              <a:ext uri="{FF2B5EF4-FFF2-40B4-BE49-F238E27FC236}">
                <a16:creationId xmlns:a16="http://schemas.microsoft.com/office/drawing/2014/main" id="{32ECD374-C388-49F2-B074-5657A50A71ED}"/>
              </a:ext>
            </a:extLst>
          </p:cNvPr>
          <p:cNvSpPr>
            <a:spLocks noGrp="1"/>
          </p:cNvSpPr>
          <p:nvPr>
            <p:ph sz="half" idx="1"/>
          </p:nvPr>
        </p:nvSpPr>
        <p:spPr/>
        <p:txBody>
          <a:bodyPr/>
          <a:lstStyle/>
          <a:p>
            <a:endParaRPr lang="en-US"/>
          </a:p>
        </p:txBody>
      </p:sp>
      <p:pic>
        <p:nvPicPr>
          <p:cNvPr id="9" name="Picture 8">
            <a:extLst>
              <a:ext uri="{FF2B5EF4-FFF2-40B4-BE49-F238E27FC236}">
                <a16:creationId xmlns:a16="http://schemas.microsoft.com/office/drawing/2014/main" id="{40064A39-B340-43A4-9DE4-443E6E4346DC}"/>
              </a:ext>
            </a:extLst>
          </p:cNvPr>
          <p:cNvPicPr>
            <a:picLocks noChangeAspect="1"/>
          </p:cNvPicPr>
          <p:nvPr/>
        </p:nvPicPr>
        <p:blipFill>
          <a:blip r:embed="rId4"/>
          <a:stretch>
            <a:fillRect/>
          </a:stretch>
        </p:blipFill>
        <p:spPr>
          <a:xfrm>
            <a:off x="4553339" y="2515184"/>
            <a:ext cx="4191585" cy="3000794"/>
          </a:xfrm>
          <a:prstGeom prst="rect">
            <a:avLst/>
          </a:prstGeom>
        </p:spPr>
      </p:pic>
      <p:sp>
        <p:nvSpPr>
          <p:cNvPr id="11" name="Content Placeholder 10">
            <a:extLst>
              <a:ext uri="{FF2B5EF4-FFF2-40B4-BE49-F238E27FC236}">
                <a16:creationId xmlns:a16="http://schemas.microsoft.com/office/drawing/2014/main" id="{C5B25E21-4070-49C0-A93C-5D054914CE49}"/>
              </a:ext>
            </a:extLst>
          </p:cNvPr>
          <p:cNvSpPr>
            <a:spLocks noGrp="1"/>
          </p:cNvSpPr>
          <p:nvPr>
            <p:ph sz="half" idx="2"/>
          </p:nvPr>
        </p:nvSpPr>
        <p:spPr/>
        <p:txBody>
          <a:bodyPr/>
          <a:lstStyle/>
          <a:p>
            <a:endParaRPr lang="en-US"/>
          </a:p>
        </p:txBody>
      </p:sp>
      <p:sp>
        <p:nvSpPr>
          <p:cNvPr id="12" name="Footer Placeholder 11">
            <a:extLst>
              <a:ext uri="{FF2B5EF4-FFF2-40B4-BE49-F238E27FC236}">
                <a16:creationId xmlns:a16="http://schemas.microsoft.com/office/drawing/2014/main" id="{D8663676-4FE2-4C86-BCD5-EE019704AD5B}"/>
              </a:ext>
            </a:extLst>
          </p:cNvPr>
          <p:cNvSpPr>
            <a:spLocks noGrp="1"/>
          </p:cNvSpPr>
          <p:nvPr>
            <p:ph type="ftr" sz="quarter" idx="11"/>
          </p:nvPr>
        </p:nvSpPr>
        <p:spPr/>
        <p:txBody>
          <a:bodyPr/>
          <a:lstStyle/>
          <a:p>
            <a:r>
              <a:rPr lang="en-US"/>
              <a:t>By: N Maharlouei</a:t>
            </a:r>
          </a:p>
        </p:txBody>
      </p:sp>
      <p:sp>
        <p:nvSpPr>
          <p:cNvPr id="13" name="Slide Number Placeholder 12">
            <a:extLst>
              <a:ext uri="{FF2B5EF4-FFF2-40B4-BE49-F238E27FC236}">
                <a16:creationId xmlns:a16="http://schemas.microsoft.com/office/drawing/2014/main" id="{15734432-A93B-45EA-B422-7F8B2510F608}"/>
              </a:ext>
            </a:extLst>
          </p:cNvPr>
          <p:cNvSpPr>
            <a:spLocks noGrp="1"/>
          </p:cNvSpPr>
          <p:nvPr>
            <p:ph type="sldNum" sz="quarter" idx="12"/>
          </p:nvPr>
        </p:nvSpPr>
        <p:spPr/>
        <p:txBody>
          <a:bodyPr/>
          <a:lstStyle/>
          <a:p>
            <a:fld id="{DE8864B8-3D18-4708-9DC8-C66209EF8818}"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l"/>
            <a:r>
              <a:rPr lang="en-US" dirty="0"/>
              <a:t>https://www.worldometers.info/</a:t>
            </a:r>
            <a:br>
              <a:rPr lang="en-US" dirty="0"/>
            </a:br>
            <a:r>
              <a:rPr lang="en-US" dirty="0"/>
              <a:t>coronavirus/country/iran/</a:t>
            </a:r>
          </a:p>
        </p:txBody>
      </p:sp>
      <p:sp>
        <p:nvSpPr>
          <p:cNvPr id="6" name="Content Placeholder 5"/>
          <p:cNvSpPr>
            <a:spLocks noGrp="1"/>
          </p:cNvSpPr>
          <p:nvPr>
            <p:ph sz="half" idx="1"/>
          </p:nvPr>
        </p:nvSpPr>
        <p:spPr/>
        <p:txBody>
          <a:bodyPr/>
          <a:lstStyle/>
          <a:p>
            <a:endParaRPr lang="fa-IR"/>
          </a:p>
        </p:txBody>
      </p:sp>
      <p:pic>
        <p:nvPicPr>
          <p:cNvPr id="7" name="Picture 6">
            <a:extLst>
              <a:ext uri="{FF2B5EF4-FFF2-40B4-BE49-F238E27FC236}">
                <a16:creationId xmlns:a16="http://schemas.microsoft.com/office/drawing/2014/main" id="{1CDCFE2F-9F75-4EE5-9C18-A9C84670AE3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pic>
        <p:nvPicPr>
          <p:cNvPr id="4" name="Picture 3">
            <a:extLst>
              <a:ext uri="{FF2B5EF4-FFF2-40B4-BE49-F238E27FC236}">
                <a16:creationId xmlns:a16="http://schemas.microsoft.com/office/drawing/2014/main" id="{32825A5A-7FEC-4BF9-85E8-543D685FFFBD}"/>
              </a:ext>
            </a:extLst>
          </p:cNvPr>
          <p:cNvPicPr>
            <a:picLocks noChangeAspect="1"/>
          </p:cNvPicPr>
          <p:nvPr/>
        </p:nvPicPr>
        <p:blipFill>
          <a:blip r:embed="rId3"/>
          <a:stretch>
            <a:fillRect/>
          </a:stretch>
        </p:blipFill>
        <p:spPr>
          <a:xfrm>
            <a:off x="523299" y="2185983"/>
            <a:ext cx="4124901" cy="3143689"/>
          </a:xfrm>
          <a:prstGeom prst="rect">
            <a:avLst/>
          </a:prstGeom>
        </p:spPr>
      </p:pic>
      <p:pic>
        <p:nvPicPr>
          <p:cNvPr id="8" name="Picture 7">
            <a:extLst>
              <a:ext uri="{FF2B5EF4-FFF2-40B4-BE49-F238E27FC236}">
                <a16:creationId xmlns:a16="http://schemas.microsoft.com/office/drawing/2014/main" id="{74F64557-0EA4-4BE7-864B-DAF43A786C60}"/>
              </a:ext>
            </a:extLst>
          </p:cNvPr>
          <p:cNvPicPr>
            <a:picLocks noChangeAspect="1"/>
          </p:cNvPicPr>
          <p:nvPr/>
        </p:nvPicPr>
        <p:blipFill>
          <a:blip r:embed="rId4"/>
          <a:stretch>
            <a:fillRect/>
          </a:stretch>
        </p:blipFill>
        <p:spPr>
          <a:xfrm>
            <a:off x="4689027" y="2233615"/>
            <a:ext cx="4143953" cy="3096057"/>
          </a:xfrm>
          <a:prstGeom prst="rect">
            <a:avLst/>
          </a:prstGeom>
        </p:spPr>
      </p:pic>
      <p:sp>
        <p:nvSpPr>
          <p:cNvPr id="10" name="Content Placeholder 9">
            <a:extLst>
              <a:ext uri="{FF2B5EF4-FFF2-40B4-BE49-F238E27FC236}">
                <a16:creationId xmlns:a16="http://schemas.microsoft.com/office/drawing/2014/main" id="{C0268767-373A-4C5C-8AE8-205B90B0463B}"/>
              </a:ext>
            </a:extLst>
          </p:cNvPr>
          <p:cNvSpPr>
            <a:spLocks noGrp="1"/>
          </p:cNvSpPr>
          <p:nvPr>
            <p:ph sz="half" idx="2"/>
          </p:nvPr>
        </p:nvSpPr>
        <p:spPr/>
        <p:txBody>
          <a:bodyPr/>
          <a:lstStyle/>
          <a:p>
            <a:endParaRPr lang="en-US"/>
          </a:p>
        </p:txBody>
      </p:sp>
      <p:sp>
        <p:nvSpPr>
          <p:cNvPr id="11" name="Footer Placeholder 10">
            <a:extLst>
              <a:ext uri="{FF2B5EF4-FFF2-40B4-BE49-F238E27FC236}">
                <a16:creationId xmlns:a16="http://schemas.microsoft.com/office/drawing/2014/main" id="{2C297DD2-79B6-40BA-82FC-4123D6993FF3}"/>
              </a:ext>
            </a:extLst>
          </p:cNvPr>
          <p:cNvSpPr>
            <a:spLocks noGrp="1"/>
          </p:cNvSpPr>
          <p:nvPr>
            <p:ph type="ftr" sz="quarter" idx="11"/>
          </p:nvPr>
        </p:nvSpPr>
        <p:spPr/>
        <p:txBody>
          <a:bodyPr/>
          <a:lstStyle/>
          <a:p>
            <a:r>
              <a:rPr lang="en-US"/>
              <a:t>By: N Maharlouei</a:t>
            </a:r>
          </a:p>
        </p:txBody>
      </p:sp>
      <p:sp>
        <p:nvSpPr>
          <p:cNvPr id="12" name="Slide Number Placeholder 11">
            <a:extLst>
              <a:ext uri="{FF2B5EF4-FFF2-40B4-BE49-F238E27FC236}">
                <a16:creationId xmlns:a16="http://schemas.microsoft.com/office/drawing/2014/main" id="{B6DDB453-D460-4F8B-B67F-B32648786034}"/>
              </a:ext>
            </a:extLst>
          </p:cNvPr>
          <p:cNvSpPr>
            <a:spLocks noGrp="1"/>
          </p:cNvSpPr>
          <p:nvPr>
            <p:ph type="sldNum" sz="quarter" idx="12"/>
          </p:nvPr>
        </p:nvSpPr>
        <p:spPr/>
        <p:txBody>
          <a:bodyPr/>
          <a:lstStyle/>
          <a:p>
            <a:fld id="{DE8864B8-3D18-4708-9DC8-C66209EF8818}"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introduction</a:t>
            </a:r>
            <a:endParaRPr lang="en-US" dirty="0"/>
          </a:p>
        </p:txBody>
      </p:sp>
      <p:sp>
        <p:nvSpPr>
          <p:cNvPr id="3" name="Content Placeholder 2"/>
          <p:cNvSpPr>
            <a:spLocks noGrp="1"/>
          </p:cNvSpPr>
          <p:nvPr>
            <p:ph idx="1"/>
          </p:nvPr>
        </p:nvSpPr>
        <p:spPr/>
        <p:txBody>
          <a:bodyPr>
            <a:normAutofit fontScale="85000" lnSpcReduction="20000"/>
          </a:bodyPr>
          <a:lstStyle/>
          <a:p>
            <a:pPr algn="just"/>
            <a:r>
              <a:rPr lang="en-US" dirty="0"/>
              <a:t>increasing demand for health services, especially inpatient cares, has put significant strain on hospitals and health care workers, which can affect the quality of the services. </a:t>
            </a:r>
          </a:p>
          <a:p>
            <a:pPr algn="just"/>
            <a:endParaRPr lang="en-US" dirty="0"/>
          </a:p>
          <a:p>
            <a:pPr algn="just"/>
            <a:r>
              <a:rPr lang="en-US" dirty="0"/>
              <a:t>Due to this situation, the hospitals and medical centers have filled to capacity in Iran.</a:t>
            </a:r>
          </a:p>
          <a:p>
            <a:pPr algn="just"/>
            <a:endParaRPr lang="en-US" dirty="0"/>
          </a:p>
          <a:p>
            <a:pPr algn="just"/>
            <a:r>
              <a:rPr lang="en-US" dirty="0"/>
              <a:t>Therefore, moving towards innovative strategies such as virtual care services can be vital in reducing the strain on medical centers and increasing the capacity of hospital beds during pandemics such as COVID-19.</a:t>
            </a:r>
          </a:p>
          <a:p>
            <a:pPr algn="just"/>
            <a:endParaRPr lang="en-US" dirty="0"/>
          </a:p>
        </p:txBody>
      </p:sp>
      <p:pic>
        <p:nvPicPr>
          <p:cNvPr id="4" name="Picture 3">
            <a:extLst>
              <a:ext uri="{FF2B5EF4-FFF2-40B4-BE49-F238E27FC236}">
                <a16:creationId xmlns:a16="http://schemas.microsoft.com/office/drawing/2014/main" id="{7F9E3217-848D-4E4D-BAA4-069A28A4B9ED}"/>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2A35D48D-01A4-462D-A577-89E81A549FBE}"/>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F035128E-D76E-4CB8-9C62-F769FAD1AF82}"/>
              </a:ext>
            </a:extLst>
          </p:cNvPr>
          <p:cNvSpPr>
            <a:spLocks noGrp="1"/>
          </p:cNvSpPr>
          <p:nvPr>
            <p:ph type="sldNum" sz="quarter" idx="12"/>
          </p:nvPr>
        </p:nvSpPr>
        <p:spPr/>
        <p:txBody>
          <a:bodyPr/>
          <a:lstStyle/>
          <a:p>
            <a:fld id="{DE8864B8-3D18-4708-9DC8-C66209EF8818}"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introduction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The application of hospital at home model to provide sub-acute and acute health care services has been more sought in recent years, which of course has had desirable consequences.</a:t>
            </a:r>
          </a:p>
          <a:p>
            <a:pPr algn="just"/>
            <a:endParaRPr lang="en-US" dirty="0"/>
          </a:p>
          <a:p>
            <a:pPr algn="just"/>
            <a:r>
              <a:rPr lang="en-US" dirty="0"/>
              <a:t>Atrium Health, a health care system in the southeastern United States, has created a virtual hospital program to provide health care services to more than two thirds of the covered population during COVID-19 outbreak</a:t>
            </a:r>
          </a:p>
        </p:txBody>
      </p:sp>
      <p:pic>
        <p:nvPicPr>
          <p:cNvPr id="4" name="Picture 3">
            <a:extLst>
              <a:ext uri="{FF2B5EF4-FFF2-40B4-BE49-F238E27FC236}">
                <a16:creationId xmlns:a16="http://schemas.microsoft.com/office/drawing/2014/main" id="{7DCFC6D6-51FF-4EC7-98A9-8433AB8878B7}"/>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D99409DB-4B5C-42DB-B8EA-3FE6A95F9D14}"/>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D21447F2-6D0E-4AE1-8B75-FED9A8878B0D}"/>
              </a:ext>
            </a:extLst>
          </p:cNvPr>
          <p:cNvSpPr>
            <a:spLocks noGrp="1"/>
          </p:cNvSpPr>
          <p:nvPr>
            <p:ph type="sldNum" sz="quarter" idx="12"/>
          </p:nvPr>
        </p:nvSpPr>
        <p:spPr/>
        <p:txBody>
          <a:bodyPr/>
          <a:lstStyle/>
          <a:p>
            <a:fld id="{DE8864B8-3D18-4708-9DC8-C66209EF8818}"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l"/>
            <a:r>
              <a:rPr lang="en-US" b="1" dirty="0"/>
              <a:t>introduction</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a:t>Following this program, home monitoring services as well as hospital-level care are provided through virtual units called virtual observation units and virtual acute care units for eligible patients, especially COVID-19 patients.</a:t>
            </a:r>
          </a:p>
          <a:p>
            <a:pPr algn="just"/>
            <a:endParaRPr lang="en-US" dirty="0"/>
          </a:p>
          <a:p>
            <a:pPr algn="just"/>
            <a:r>
              <a:rPr lang="en-US" dirty="0"/>
              <a:t>The findings show that development of a virtual hospital can be an effective strategy to increase the capacity of hospitals following the rapid expansion of COVID-19</a:t>
            </a:r>
          </a:p>
        </p:txBody>
      </p:sp>
      <p:pic>
        <p:nvPicPr>
          <p:cNvPr id="4" name="Picture 3">
            <a:extLst>
              <a:ext uri="{FF2B5EF4-FFF2-40B4-BE49-F238E27FC236}">
                <a16:creationId xmlns:a16="http://schemas.microsoft.com/office/drawing/2014/main" id="{1873041C-38FC-485D-8A2B-E2AA32E4DC23}"/>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871927" y="0"/>
            <a:ext cx="1272073" cy="1143002"/>
          </a:xfrm>
          <a:prstGeom prst="rect">
            <a:avLst/>
          </a:prstGeom>
          <a:noFill/>
          <a:ln>
            <a:noFill/>
          </a:ln>
        </p:spPr>
      </p:pic>
      <p:sp>
        <p:nvSpPr>
          <p:cNvPr id="5" name="Footer Placeholder 4">
            <a:extLst>
              <a:ext uri="{FF2B5EF4-FFF2-40B4-BE49-F238E27FC236}">
                <a16:creationId xmlns:a16="http://schemas.microsoft.com/office/drawing/2014/main" id="{1A1F2DD4-9126-4B92-9955-844791E49443}"/>
              </a:ext>
            </a:extLst>
          </p:cNvPr>
          <p:cNvSpPr>
            <a:spLocks noGrp="1"/>
          </p:cNvSpPr>
          <p:nvPr>
            <p:ph type="ftr" sz="quarter" idx="11"/>
          </p:nvPr>
        </p:nvSpPr>
        <p:spPr/>
        <p:txBody>
          <a:bodyPr/>
          <a:lstStyle/>
          <a:p>
            <a:r>
              <a:rPr lang="en-US"/>
              <a:t>By: N Maharlouei</a:t>
            </a:r>
          </a:p>
        </p:txBody>
      </p:sp>
      <p:sp>
        <p:nvSpPr>
          <p:cNvPr id="6" name="Slide Number Placeholder 5">
            <a:extLst>
              <a:ext uri="{FF2B5EF4-FFF2-40B4-BE49-F238E27FC236}">
                <a16:creationId xmlns:a16="http://schemas.microsoft.com/office/drawing/2014/main" id="{EB826A11-1F52-45E0-BD98-3D4C8E8C09E0}"/>
              </a:ext>
            </a:extLst>
          </p:cNvPr>
          <p:cNvSpPr>
            <a:spLocks noGrp="1"/>
          </p:cNvSpPr>
          <p:nvPr>
            <p:ph type="sldNum" sz="quarter" idx="12"/>
          </p:nvPr>
        </p:nvSpPr>
        <p:spPr/>
        <p:txBody>
          <a:bodyPr/>
          <a:lstStyle/>
          <a:p>
            <a:fld id="{DE8864B8-3D18-4708-9DC8-C66209EF8818}"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587</TotalTime>
  <Words>1144</Words>
  <Application>Microsoft Office PowerPoint</Application>
  <PresentationFormat>On-screen Show (4:3)</PresentationFormat>
  <Paragraphs>159</Paragraphs>
  <Slides>24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24</vt:i4>
      </vt:variant>
    </vt:vector>
  </HeadingPairs>
  <TitlesOfParts>
    <vt:vector size="27" baseType="lpstr">
      <vt:lpstr>Arial</vt:lpstr>
      <vt:lpstr>Calibri</vt:lpstr>
      <vt:lpstr>Office Theme</vt:lpstr>
      <vt:lpstr>PowerPoint Presentation</vt:lpstr>
      <vt:lpstr>Virtual hospital in COVID-19 pandemic: pros and cons</vt:lpstr>
      <vt:lpstr>introduction</vt:lpstr>
      <vt:lpstr>https://www.worldometers.info/ coronavirus/country/iran/</vt:lpstr>
      <vt:lpstr>https://www.worldometers.info/ coronavirus/country/iran/ </vt:lpstr>
      <vt:lpstr>https://www.worldometers.info/ coronavirus/country/iran/</vt:lpstr>
      <vt:lpstr>introduction</vt:lpstr>
      <vt:lpstr>introduction</vt:lpstr>
      <vt:lpstr>introduction</vt:lpstr>
      <vt:lpstr>introduction</vt:lpstr>
      <vt:lpstr>Benefits of virtual hospital</vt:lpstr>
      <vt:lpstr>Benefits of virtual hospital</vt:lpstr>
      <vt:lpstr>Challenges of virtual hospital</vt:lpstr>
      <vt:lpstr>Challenges of virtual hospital</vt:lpstr>
      <vt:lpstr>Challenges of virtual hospital</vt:lpstr>
      <vt:lpstr>Challenges of virtual hospital</vt:lpstr>
      <vt:lpstr>Virtual hospital for treating  patients with COVID-19</vt:lpstr>
      <vt:lpstr>Virtual hospital for treating  patients with COVID-19</vt:lpstr>
      <vt:lpstr>Virtual hospital for treating  patients with COVID-19</vt:lpstr>
      <vt:lpstr>Virtual hospital </vt:lpstr>
      <vt:lpstr>Virtual hospital components</vt:lpstr>
      <vt:lpstr>Virtual hospital components</vt:lpstr>
      <vt:lpstr>Virtual hospital components</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Virtual hospital in COVID-19 pandemic:  pros and cons</dc:title>
  <dc:creator>Apadana</dc:creator>
  <cp:lastModifiedBy>Medical</cp:lastModifiedBy>
  <cp:revision>100</cp:revision>
  <dcterms:created xsi:type="dcterms:W3CDTF">2021-02-09T15:50:56Z</dcterms:created>
  <dcterms:modified xsi:type="dcterms:W3CDTF">2021-02-15T12:46:05Z</dcterms:modified>
</cp:coreProperties>
</file>