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1" r:id="rId4"/>
    <p:sldId id="274" r:id="rId5"/>
    <p:sldId id="259" r:id="rId6"/>
    <p:sldId id="260" r:id="rId7"/>
    <p:sldId id="265" r:id="rId8"/>
    <p:sldId id="273" r:id="rId9"/>
    <p:sldId id="267" r:id="rId10"/>
    <p:sldId id="266" r:id="rId11"/>
    <p:sldId id="268" r:id="rId12"/>
    <p:sldId id="269" r:id="rId13"/>
    <p:sldId id="272" r:id="rId14"/>
    <p:sldId id="282" r:id="rId15"/>
    <p:sldId id="275" r:id="rId16"/>
    <p:sldId id="258" r:id="rId17"/>
    <p:sldId id="261" r:id="rId18"/>
    <p:sldId id="262" r:id="rId19"/>
    <p:sldId id="263" r:id="rId20"/>
    <p:sldId id="264" r:id="rId21"/>
    <p:sldId id="276" r:id="rId22"/>
    <p:sldId id="279" r:id="rId23"/>
    <p:sldId id="277" r:id="rId24"/>
    <p:sldId id="270" r:id="rId25"/>
    <p:sldId id="278"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77" d="100"/>
          <a:sy n="77" d="100"/>
        </p:scale>
        <p:origin x="12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4AE7B-8FFD-4464-88DC-F8E087331BEC}" type="datetimeFigureOut">
              <a:rPr lang="en-US" smtClean="0"/>
              <a:t>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5BE38C-B247-480B-9462-46D55365A1CB}" type="slidenum">
              <a:rPr lang="en-US" smtClean="0"/>
              <a:t>‹#›</a:t>
            </a:fld>
            <a:endParaRPr lang="en-US"/>
          </a:p>
        </p:txBody>
      </p:sp>
    </p:spTree>
    <p:extLst>
      <p:ext uri="{BB962C8B-B14F-4D97-AF65-F5344CB8AC3E}">
        <p14:creationId xmlns:p14="http://schemas.microsoft.com/office/powerpoint/2010/main" val="11299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1536-104C-4156-99EB-204540053A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1EAFBE-F231-48AD-B643-BC85A36E0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4F1581-24D7-4A81-AAD7-7BE132AC2D2E}"/>
              </a:ext>
            </a:extLst>
          </p:cNvPr>
          <p:cNvSpPr>
            <a:spLocks noGrp="1"/>
          </p:cNvSpPr>
          <p:nvPr>
            <p:ph type="dt" sz="half" idx="10"/>
          </p:nvPr>
        </p:nvSpPr>
        <p:spPr/>
        <p:txBody>
          <a:bodyPr/>
          <a:lstStyle/>
          <a:p>
            <a:fld id="{60325D40-5EA4-4F0B-BB2F-285DAC2C0732}" type="datetime1">
              <a:rPr lang="en-US" smtClean="0"/>
              <a:t>2/10/2021</a:t>
            </a:fld>
            <a:endParaRPr lang="en-US"/>
          </a:p>
        </p:txBody>
      </p:sp>
      <p:sp>
        <p:nvSpPr>
          <p:cNvPr id="5" name="Footer Placeholder 4">
            <a:extLst>
              <a:ext uri="{FF2B5EF4-FFF2-40B4-BE49-F238E27FC236}">
                <a16:creationId xmlns:a16="http://schemas.microsoft.com/office/drawing/2014/main" id="{538F01BE-5AB7-4EF0-88CD-E02D76AF86DC}"/>
              </a:ext>
            </a:extLst>
          </p:cNvPr>
          <p:cNvSpPr>
            <a:spLocks noGrp="1"/>
          </p:cNvSpPr>
          <p:nvPr>
            <p:ph type="ftr" sz="quarter" idx="11"/>
          </p:nvPr>
        </p:nvSpPr>
        <p:spPr/>
        <p:txBody>
          <a:bodyPr/>
          <a:lstStyle/>
          <a:p>
            <a:r>
              <a:rPr lang="en-US"/>
              <a:t>4th Shiraz International Congress on Mobile Health</a:t>
            </a:r>
          </a:p>
        </p:txBody>
      </p:sp>
      <p:sp>
        <p:nvSpPr>
          <p:cNvPr id="6" name="Slide Number Placeholder 5">
            <a:extLst>
              <a:ext uri="{FF2B5EF4-FFF2-40B4-BE49-F238E27FC236}">
                <a16:creationId xmlns:a16="http://schemas.microsoft.com/office/drawing/2014/main" id="{6950C774-D12E-4470-B1BF-325F72FB79C4}"/>
              </a:ext>
            </a:extLst>
          </p:cNvPr>
          <p:cNvSpPr>
            <a:spLocks noGrp="1"/>
          </p:cNvSpPr>
          <p:nvPr>
            <p:ph type="sldNum" sz="quarter" idx="12"/>
          </p:nvPr>
        </p:nvSpPr>
        <p:spPr/>
        <p:txBody>
          <a:bodyPr/>
          <a:lstStyle/>
          <a:p>
            <a:fld id="{BA3706C4-CF17-430A-925F-37B31474DCDD}" type="slidenum">
              <a:rPr lang="en-US" smtClean="0"/>
              <a:t>‹#›</a:t>
            </a:fld>
            <a:endParaRPr lang="en-US"/>
          </a:p>
        </p:txBody>
      </p:sp>
    </p:spTree>
    <p:extLst>
      <p:ext uri="{BB962C8B-B14F-4D97-AF65-F5344CB8AC3E}">
        <p14:creationId xmlns:p14="http://schemas.microsoft.com/office/powerpoint/2010/main" val="243100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6F73-2709-4BE3-9CA3-2C48516E22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9EACF3-0D4C-490D-B05E-53F87CC6E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0BC80-12C8-4B88-B09B-AB6F6FC3C0A4}"/>
              </a:ext>
            </a:extLst>
          </p:cNvPr>
          <p:cNvSpPr>
            <a:spLocks noGrp="1"/>
          </p:cNvSpPr>
          <p:nvPr>
            <p:ph type="dt" sz="half" idx="10"/>
          </p:nvPr>
        </p:nvSpPr>
        <p:spPr/>
        <p:txBody>
          <a:bodyPr/>
          <a:lstStyle/>
          <a:p>
            <a:fld id="{9F8D1E19-DE5F-4BC1-99B8-D027A7DFCA54}" type="datetime1">
              <a:rPr lang="en-US" smtClean="0"/>
              <a:t>2/10/2021</a:t>
            </a:fld>
            <a:endParaRPr lang="en-US"/>
          </a:p>
        </p:txBody>
      </p:sp>
      <p:sp>
        <p:nvSpPr>
          <p:cNvPr id="5" name="Footer Placeholder 4">
            <a:extLst>
              <a:ext uri="{FF2B5EF4-FFF2-40B4-BE49-F238E27FC236}">
                <a16:creationId xmlns:a16="http://schemas.microsoft.com/office/drawing/2014/main" id="{B38B2BA5-0DE3-4FC3-BD77-8FDFD6CA86C7}"/>
              </a:ext>
            </a:extLst>
          </p:cNvPr>
          <p:cNvSpPr>
            <a:spLocks noGrp="1"/>
          </p:cNvSpPr>
          <p:nvPr>
            <p:ph type="ftr" sz="quarter" idx="11"/>
          </p:nvPr>
        </p:nvSpPr>
        <p:spPr/>
        <p:txBody>
          <a:bodyPr/>
          <a:lstStyle/>
          <a:p>
            <a:r>
              <a:rPr lang="en-US"/>
              <a:t>4th Shiraz International Congress on Mobile Health</a:t>
            </a:r>
          </a:p>
        </p:txBody>
      </p:sp>
      <p:sp>
        <p:nvSpPr>
          <p:cNvPr id="6" name="Slide Number Placeholder 5">
            <a:extLst>
              <a:ext uri="{FF2B5EF4-FFF2-40B4-BE49-F238E27FC236}">
                <a16:creationId xmlns:a16="http://schemas.microsoft.com/office/drawing/2014/main" id="{12F56598-C9EA-4E11-A9E5-E3D4A0AEDD57}"/>
              </a:ext>
            </a:extLst>
          </p:cNvPr>
          <p:cNvSpPr>
            <a:spLocks noGrp="1"/>
          </p:cNvSpPr>
          <p:nvPr>
            <p:ph type="sldNum" sz="quarter" idx="12"/>
          </p:nvPr>
        </p:nvSpPr>
        <p:spPr/>
        <p:txBody>
          <a:bodyPr/>
          <a:lstStyle/>
          <a:p>
            <a:fld id="{BA3706C4-CF17-430A-925F-37B31474DCDD}" type="slidenum">
              <a:rPr lang="en-US" smtClean="0"/>
              <a:t>‹#›</a:t>
            </a:fld>
            <a:endParaRPr lang="en-US"/>
          </a:p>
        </p:txBody>
      </p:sp>
    </p:spTree>
    <p:extLst>
      <p:ext uri="{BB962C8B-B14F-4D97-AF65-F5344CB8AC3E}">
        <p14:creationId xmlns:p14="http://schemas.microsoft.com/office/powerpoint/2010/main" val="338273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A53AD-54B6-4B2D-83DC-6931BBE1FA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1D86E9-9521-4216-8D75-3F15AAE68D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31A4C-CB86-49F1-B369-AEABD088BE06}"/>
              </a:ext>
            </a:extLst>
          </p:cNvPr>
          <p:cNvSpPr>
            <a:spLocks noGrp="1"/>
          </p:cNvSpPr>
          <p:nvPr>
            <p:ph type="dt" sz="half" idx="10"/>
          </p:nvPr>
        </p:nvSpPr>
        <p:spPr/>
        <p:txBody>
          <a:bodyPr/>
          <a:lstStyle/>
          <a:p>
            <a:fld id="{646E49B1-E69F-40FB-924F-BA678ABAE890}" type="datetime1">
              <a:rPr lang="en-US" smtClean="0"/>
              <a:t>2/10/2021</a:t>
            </a:fld>
            <a:endParaRPr lang="en-US"/>
          </a:p>
        </p:txBody>
      </p:sp>
      <p:sp>
        <p:nvSpPr>
          <p:cNvPr id="5" name="Footer Placeholder 4">
            <a:extLst>
              <a:ext uri="{FF2B5EF4-FFF2-40B4-BE49-F238E27FC236}">
                <a16:creationId xmlns:a16="http://schemas.microsoft.com/office/drawing/2014/main" id="{A8176428-D9F4-4004-A456-1F7185A986AE}"/>
              </a:ext>
            </a:extLst>
          </p:cNvPr>
          <p:cNvSpPr>
            <a:spLocks noGrp="1"/>
          </p:cNvSpPr>
          <p:nvPr>
            <p:ph type="ftr" sz="quarter" idx="11"/>
          </p:nvPr>
        </p:nvSpPr>
        <p:spPr/>
        <p:txBody>
          <a:bodyPr/>
          <a:lstStyle/>
          <a:p>
            <a:r>
              <a:rPr lang="en-US"/>
              <a:t>4th Shiraz International Congress on Mobile Health</a:t>
            </a:r>
          </a:p>
        </p:txBody>
      </p:sp>
      <p:sp>
        <p:nvSpPr>
          <p:cNvPr id="6" name="Slide Number Placeholder 5">
            <a:extLst>
              <a:ext uri="{FF2B5EF4-FFF2-40B4-BE49-F238E27FC236}">
                <a16:creationId xmlns:a16="http://schemas.microsoft.com/office/drawing/2014/main" id="{F8B1D206-C8D6-4755-BC0E-81094D228917}"/>
              </a:ext>
            </a:extLst>
          </p:cNvPr>
          <p:cNvSpPr>
            <a:spLocks noGrp="1"/>
          </p:cNvSpPr>
          <p:nvPr>
            <p:ph type="sldNum" sz="quarter" idx="12"/>
          </p:nvPr>
        </p:nvSpPr>
        <p:spPr/>
        <p:txBody>
          <a:bodyPr/>
          <a:lstStyle/>
          <a:p>
            <a:fld id="{BA3706C4-CF17-430A-925F-37B31474DCDD}" type="slidenum">
              <a:rPr lang="en-US" smtClean="0"/>
              <a:t>‹#›</a:t>
            </a:fld>
            <a:endParaRPr lang="en-US"/>
          </a:p>
        </p:txBody>
      </p:sp>
    </p:spTree>
    <p:extLst>
      <p:ext uri="{BB962C8B-B14F-4D97-AF65-F5344CB8AC3E}">
        <p14:creationId xmlns:p14="http://schemas.microsoft.com/office/powerpoint/2010/main" val="147443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63ED2-96AA-4DB5-AD46-036109FDE5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4FC21C-C8C9-4350-A87C-62AFE00F8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61434-CF6D-4F94-97C9-DD16E6E139CB}"/>
              </a:ext>
            </a:extLst>
          </p:cNvPr>
          <p:cNvSpPr>
            <a:spLocks noGrp="1"/>
          </p:cNvSpPr>
          <p:nvPr>
            <p:ph type="dt" sz="half" idx="10"/>
          </p:nvPr>
        </p:nvSpPr>
        <p:spPr/>
        <p:txBody>
          <a:bodyPr/>
          <a:lstStyle/>
          <a:p>
            <a:fld id="{1199D09A-DEB8-4B89-A872-84B712ECDFF1}" type="datetime1">
              <a:rPr lang="en-US" smtClean="0"/>
              <a:t>2/10/2021</a:t>
            </a:fld>
            <a:endParaRPr lang="en-US"/>
          </a:p>
        </p:txBody>
      </p:sp>
      <p:sp>
        <p:nvSpPr>
          <p:cNvPr id="5" name="Footer Placeholder 4">
            <a:extLst>
              <a:ext uri="{FF2B5EF4-FFF2-40B4-BE49-F238E27FC236}">
                <a16:creationId xmlns:a16="http://schemas.microsoft.com/office/drawing/2014/main" id="{F89BF81D-6CDF-472E-8670-F4ACF94E74B3}"/>
              </a:ext>
            </a:extLst>
          </p:cNvPr>
          <p:cNvSpPr>
            <a:spLocks noGrp="1"/>
          </p:cNvSpPr>
          <p:nvPr>
            <p:ph type="ftr" sz="quarter" idx="11"/>
          </p:nvPr>
        </p:nvSpPr>
        <p:spPr/>
        <p:txBody>
          <a:bodyPr/>
          <a:lstStyle/>
          <a:p>
            <a:r>
              <a:rPr lang="en-US"/>
              <a:t>4th Shiraz International Congress on Mobile Health</a:t>
            </a:r>
          </a:p>
        </p:txBody>
      </p:sp>
      <p:sp>
        <p:nvSpPr>
          <p:cNvPr id="6" name="Slide Number Placeholder 5">
            <a:extLst>
              <a:ext uri="{FF2B5EF4-FFF2-40B4-BE49-F238E27FC236}">
                <a16:creationId xmlns:a16="http://schemas.microsoft.com/office/drawing/2014/main" id="{4EB975DD-2F9A-434E-980D-E209D4AF44C0}"/>
              </a:ext>
            </a:extLst>
          </p:cNvPr>
          <p:cNvSpPr>
            <a:spLocks noGrp="1"/>
          </p:cNvSpPr>
          <p:nvPr>
            <p:ph type="sldNum" sz="quarter" idx="12"/>
          </p:nvPr>
        </p:nvSpPr>
        <p:spPr/>
        <p:txBody>
          <a:bodyPr/>
          <a:lstStyle/>
          <a:p>
            <a:fld id="{BA3706C4-CF17-430A-925F-37B31474DCDD}" type="slidenum">
              <a:rPr lang="en-US" smtClean="0"/>
              <a:t>‹#›</a:t>
            </a:fld>
            <a:endParaRPr lang="en-US"/>
          </a:p>
        </p:txBody>
      </p:sp>
    </p:spTree>
    <p:extLst>
      <p:ext uri="{BB962C8B-B14F-4D97-AF65-F5344CB8AC3E}">
        <p14:creationId xmlns:p14="http://schemas.microsoft.com/office/powerpoint/2010/main" val="31348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1D9A-EFD1-496B-A00C-DA25028E53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A8169B-6942-4F5C-8612-AFC429968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F42A3C-523E-4CFC-90C7-B4E5E229A69C}"/>
              </a:ext>
            </a:extLst>
          </p:cNvPr>
          <p:cNvSpPr>
            <a:spLocks noGrp="1"/>
          </p:cNvSpPr>
          <p:nvPr>
            <p:ph type="dt" sz="half" idx="10"/>
          </p:nvPr>
        </p:nvSpPr>
        <p:spPr/>
        <p:txBody>
          <a:bodyPr/>
          <a:lstStyle/>
          <a:p>
            <a:fld id="{E492ACCE-819E-4F57-A8C0-38060EEFA335}" type="datetime1">
              <a:rPr lang="en-US" smtClean="0"/>
              <a:t>2/10/2021</a:t>
            </a:fld>
            <a:endParaRPr lang="en-US"/>
          </a:p>
        </p:txBody>
      </p:sp>
      <p:sp>
        <p:nvSpPr>
          <p:cNvPr id="5" name="Footer Placeholder 4">
            <a:extLst>
              <a:ext uri="{FF2B5EF4-FFF2-40B4-BE49-F238E27FC236}">
                <a16:creationId xmlns:a16="http://schemas.microsoft.com/office/drawing/2014/main" id="{3955205C-62CA-4128-9701-49FD533C55B5}"/>
              </a:ext>
            </a:extLst>
          </p:cNvPr>
          <p:cNvSpPr>
            <a:spLocks noGrp="1"/>
          </p:cNvSpPr>
          <p:nvPr>
            <p:ph type="ftr" sz="quarter" idx="11"/>
          </p:nvPr>
        </p:nvSpPr>
        <p:spPr/>
        <p:txBody>
          <a:bodyPr/>
          <a:lstStyle/>
          <a:p>
            <a:r>
              <a:rPr lang="en-US"/>
              <a:t>4th Shiraz International Congress on Mobile Health</a:t>
            </a:r>
          </a:p>
        </p:txBody>
      </p:sp>
      <p:sp>
        <p:nvSpPr>
          <p:cNvPr id="6" name="Slide Number Placeholder 5">
            <a:extLst>
              <a:ext uri="{FF2B5EF4-FFF2-40B4-BE49-F238E27FC236}">
                <a16:creationId xmlns:a16="http://schemas.microsoft.com/office/drawing/2014/main" id="{C3CCC551-DC51-4D1B-942B-1F9699D2ECD8}"/>
              </a:ext>
            </a:extLst>
          </p:cNvPr>
          <p:cNvSpPr>
            <a:spLocks noGrp="1"/>
          </p:cNvSpPr>
          <p:nvPr>
            <p:ph type="sldNum" sz="quarter" idx="12"/>
          </p:nvPr>
        </p:nvSpPr>
        <p:spPr/>
        <p:txBody>
          <a:bodyPr/>
          <a:lstStyle/>
          <a:p>
            <a:fld id="{BA3706C4-CF17-430A-925F-37B31474DCDD}" type="slidenum">
              <a:rPr lang="en-US" smtClean="0"/>
              <a:t>‹#›</a:t>
            </a:fld>
            <a:endParaRPr lang="en-US"/>
          </a:p>
        </p:txBody>
      </p:sp>
    </p:spTree>
    <p:extLst>
      <p:ext uri="{BB962C8B-B14F-4D97-AF65-F5344CB8AC3E}">
        <p14:creationId xmlns:p14="http://schemas.microsoft.com/office/powerpoint/2010/main" val="97347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3CD9-55FF-48B1-A1EE-5AB6B29EA0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7BDC2E-77FE-42D9-A593-8A43A077C9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70EAE-BC74-45C8-AFA1-9ED80771ED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F88AAC-38F7-46F2-B2B4-1D491B6C3C12}"/>
              </a:ext>
            </a:extLst>
          </p:cNvPr>
          <p:cNvSpPr>
            <a:spLocks noGrp="1"/>
          </p:cNvSpPr>
          <p:nvPr>
            <p:ph type="dt" sz="half" idx="10"/>
          </p:nvPr>
        </p:nvSpPr>
        <p:spPr/>
        <p:txBody>
          <a:bodyPr/>
          <a:lstStyle/>
          <a:p>
            <a:fld id="{EC6AC9CD-5B5A-465D-878F-3FDF6CEEF092}" type="datetime1">
              <a:rPr lang="en-US" smtClean="0"/>
              <a:t>2/10/2021</a:t>
            </a:fld>
            <a:endParaRPr lang="en-US"/>
          </a:p>
        </p:txBody>
      </p:sp>
      <p:sp>
        <p:nvSpPr>
          <p:cNvPr id="6" name="Footer Placeholder 5">
            <a:extLst>
              <a:ext uri="{FF2B5EF4-FFF2-40B4-BE49-F238E27FC236}">
                <a16:creationId xmlns:a16="http://schemas.microsoft.com/office/drawing/2014/main" id="{4710BC2A-3109-44AC-8D7C-159D2EBB544A}"/>
              </a:ext>
            </a:extLst>
          </p:cNvPr>
          <p:cNvSpPr>
            <a:spLocks noGrp="1"/>
          </p:cNvSpPr>
          <p:nvPr>
            <p:ph type="ftr" sz="quarter" idx="11"/>
          </p:nvPr>
        </p:nvSpPr>
        <p:spPr/>
        <p:txBody>
          <a:bodyPr/>
          <a:lstStyle/>
          <a:p>
            <a:r>
              <a:rPr lang="en-US"/>
              <a:t>4th Shiraz International Congress on Mobile Health</a:t>
            </a:r>
          </a:p>
        </p:txBody>
      </p:sp>
      <p:sp>
        <p:nvSpPr>
          <p:cNvPr id="7" name="Slide Number Placeholder 6">
            <a:extLst>
              <a:ext uri="{FF2B5EF4-FFF2-40B4-BE49-F238E27FC236}">
                <a16:creationId xmlns:a16="http://schemas.microsoft.com/office/drawing/2014/main" id="{BF81B790-C20F-4F63-8B44-CDF51994709C}"/>
              </a:ext>
            </a:extLst>
          </p:cNvPr>
          <p:cNvSpPr>
            <a:spLocks noGrp="1"/>
          </p:cNvSpPr>
          <p:nvPr>
            <p:ph type="sldNum" sz="quarter" idx="12"/>
          </p:nvPr>
        </p:nvSpPr>
        <p:spPr/>
        <p:txBody>
          <a:bodyPr/>
          <a:lstStyle/>
          <a:p>
            <a:fld id="{BA3706C4-CF17-430A-925F-37B31474DCDD}" type="slidenum">
              <a:rPr lang="en-US" smtClean="0"/>
              <a:t>‹#›</a:t>
            </a:fld>
            <a:endParaRPr lang="en-US"/>
          </a:p>
        </p:txBody>
      </p:sp>
    </p:spTree>
    <p:extLst>
      <p:ext uri="{BB962C8B-B14F-4D97-AF65-F5344CB8AC3E}">
        <p14:creationId xmlns:p14="http://schemas.microsoft.com/office/powerpoint/2010/main" val="300769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1856-B2CE-4FF6-BB1A-E45D2C6219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853936-AEF3-46E6-8B7D-D4A9DB375F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36D23-8B4F-4B66-A8B4-65432D7E11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4E6B96-512C-43F3-9065-73EA2B35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D1D1B3-1CC1-4185-94D4-AC89473222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EB7F97-2A91-4C15-B6B5-63AAA766EE5A}"/>
              </a:ext>
            </a:extLst>
          </p:cNvPr>
          <p:cNvSpPr>
            <a:spLocks noGrp="1"/>
          </p:cNvSpPr>
          <p:nvPr>
            <p:ph type="dt" sz="half" idx="10"/>
          </p:nvPr>
        </p:nvSpPr>
        <p:spPr/>
        <p:txBody>
          <a:bodyPr/>
          <a:lstStyle/>
          <a:p>
            <a:fld id="{5EC20078-64E7-4362-9F11-26018C9D2B6E}" type="datetime1">
              <a:rPr lang="en-US" smtClean="0"/>
              <a:t>2/10/2021</a:t>
            </a:fld>
            <a:endParaRPr lang="en-US"/>
          </a:p>
        </p:txBody>
      </p:sp>
      <p:sp>
        <p:nvSpPr>
          <p:cNvPr id="8" name="Footer Placeholder 7">
            <a:extLst>
              <a:ext uri="{FF2B5EF4-FFF2-40B4-BE49-F238E27FC236}">
                <a16:creationId xmlns:a16="http://schemas.microsoft.com/office/drawing/2014/main" id="{627F223C-FA8B-4775-A5D0-A92858CA4C40}"/>
              </a:ext>
            </a:extLst>
          </p:cNvPr>
          <p:cNvSpPr>
            <a:spLocks noGrp="1"/>
          </p:cNvSpPr>
          <p:nvPr>
            <p:ph type="ftr" sz="quarter" idx="11"/>
          </p:nvPr>
        </p:nvSpPr>
        <p:spPr/>
        <p:txBody>
          <a:bodyPr/>
          <a:lstStyle/>
          <a:p>
            <a:r>
              <a:rPr lang="en-US"/>
              <a:t>4th Shiraz International Congress on Mobile Health</a:t>
            </a:r>
          </a:p>
        </p:txBody>
      </p:sp>
      <p:sp>
        <p:nvSpPr>
          <p:cNvPr id="9" name="Slide Number Placeholder 8">
            <a:extLst>
              <a:ext uri="{FF2B5EF4-FFF2-40B4-BE49-F238E27FC236}">
                <a16:creationId xmlns:a16="http://schemas.microsoft.com/office/drawing/2014/main" id="{FF6CB05A-7162-46C7-8416-14FD6F749621}"/>
              </a:ext>
            </a:extLst>
          </p:cNvPr>
          <p:cNvSpPr>
            <a:spLocks noGrp="1"/>
          </p:cNvSpPr>
          <p:nvPr>
            <p:ph type="sldNum" sz="quarter" idx="12"/>
          </p:nvPr>
        </p:nvSpPr>
        <p:spPr/>
        <p:txBody>
          <a:bodyPr/>
          <a:lstStyle/>
          <a:p>
            <a:fld id="{BA3706C4-CF17-430A-925F-37B31474DCDD}" type="slidenum">
              <a:rPr lang="en-US" smtClean="0"/>
              <a:t>‹#›</a:t>
            </a:fld>
            <a:endParaRPr lang="en-US"/>
          </a:p>
        </p:txBody>
      </p:sp>
    </p:spTree>
    <p:extLst>
      <p:ext uri="{BB962C8B-B14F-4D97-AF65-F5344CB8AC3E}">
        <p14:creationId xmlns:p14="http://schemas.microsoft.com/office/powerpoint/2010/main" val="224511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ED19E-0A70-453E-B23D-ABDC6CAC4F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40CDA1-B25D-40E6-BE02-9E49586C0F6B}"/>
              </a:ext>
            </a:extLst>
          </p:cNvPr>
          <p:cNvSpPr>
            <a:spLocks noGrp="1"/>
          </p:cNvSpPr>
          <p:nvPr>
            <p:ph type="dt" sz="half" idx="10"/>
          </p:nvPr>
        </p:nvSpPr>
        <p:spPr/>
        <p:txBody>
          <a:bodyPr/>
          <a:lstStyle/>
          <a:p>
            <a:fld id="{DFBE4F75-B055-4439-B174-B219A3C0ED30}" type="datetime1">
              <a:rPr lang="en-US" smtClean="0"/>
              <a:t>2/10/2021</a:t>
            </a:fld>
            <a:endParaRPr lang="en-US"/>
          </a:p>
        </p:txBody>
      </p:sp>
      <p:sp>
        <p:nvSpPr>
          <p:cNvPr id="4" name="Footer Placeholder 3">
            <a:extLst>
              <a:ext uri="{FF2B5EF4-FFF2-40B4-BE49-F238E27FC236}">
                <a16:creationId xmlns:a16="http://schemas.microsoft.com/office/drawing/2014/main" id="{4B411853-9CE3-4536-974C-F12379B6FC62}"/>
              </a:ext>
            </a:extLst>
          </p:cNvPr>
          <p:cNvSpPr>
            <a:spLocks noGrp="1"/>
          </p:cNvSpPr>
          <p:nvPr>
            <p:ph type="ftr" sz="quarter" idx="11"/>
          </p:nvPr>
        </p:nvSpPr>
        <p:spPr/>
        <p:txBody>
          <a:bodyPr/>
          <a:lstStyle/>
          <a:p>
            <a:r>
              <a:rPr lang="en-US"/>
              <a:t>4th Shiraz International Congress on Mobile Health</a:t>
            </a:r>
          </a:p>
        </p:txBody>
      </p:sp>
      <p:sp>
        <p:nvSpPr>
          <p:cNvPr id="5" name="Slide Number Placeholder 4">
            <a:extLst>
              <a:ext uri="{FF2B5EF4-FFF2-40B4-BE49-F238E27FC236}">
                <a16:creationId xmlns:a16="http://schemas.microsoft.com/office/drawing/2014/main" id="{7CE886BD-32CE-4386-BA20-A5C270E1442F}"/>
              </a:ext>
            </a:extLst>
          </p:cNvPr>
          <p:cNvSpPr>
            <a:spLocks noGrp="1"/>
          </p:cNvSpPr>
          <p:nvPr>
            <p:ph type="sldNum" sz="quarter" idx="12"/>
          </p:nvPr>
        </p:nvSpPr>
        <p:spPr/>
        <p:txBody>
          <a:bodyPr/>
          <a:lstStyle/>
          <a:p>
            <a:fld id="{BA3706C4-CF17-430A-925F-37B31474DCDD}" type="slidenum">
              <a:rPr lang="en-US" smtClean="0"/>
              <a:t>‹#›</a:t>
            </a:fld>
            <a:endParaRPr lang="en-US"/>
          </a:p>
        </p:txBody>
      </p:sp>
    </p:spTree>
    <p:extLst>
      <p:ext uri="{BB962C8B-B14F-4D97-AF65-F5344CB8AC3E}">
        <p14:creationId xmlns:p14="http://schemas.microsoft.com/office/powerpoint/2010/main" val="85775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7DD28-D5C5-4324-86AD-5422EDDC55BA}"/>
              </a:ext>
            </a:extLst>
          </p:cNvPr>
          <p:cNvSpPr>
            <a:spLocks noGrp="1"/>
          </p:cNvSpPr>
          <p:nvPr>
            <p:ph type="dt" sz="half" idx="10"/>
          </p:nvPr>
        </p:nvSpPr>
        <p:spPr/>
        <p:txBody>
          <a:bodyPr/>
          <a:lstStyle/>
          <a:p>
            <a:fld id="{BC730819-3010-4287-A195-D143D9017E5F}" type="datetime1">
              <a:rPr lang="en-US" smtClean="0"/>
              <a:t>2/10/2021</a:t>
            </a:fld>
            <a:endParaRPr lang="en-US"/>
          </a:p>
        </p:txBody>
      </p:sp>
      <p:sp>
        <p:nvSpPr>
          <p:cNvPr id="3" name="Footer Placeholder 2">
            <a:extLst>
              <a:ext uri="{FF2B5EF4-FFF2-40B4-BE49-F238E27FC236}">
                <a16:creationId xmlns:a16="http://schemas.microsoft.com/office/drawing/2014/main" id="{A43CDEBF-14B3-4AF8-B613-676B4B5025FE}"/>
              </a:ext>
            </a:extLst>
          </p:cNvPr>
          <p:cNvSpPr>
            <a:spLocks noGrp="1"/>
          </p:cNvSpPr>
          <p:nvPr>
            <p:ph type="ftr" sz="quarter" idx="11"/>
          </p:nvPr>
        </p:nvSpPr>
        <p:spPr/>
        <p:txBody>
          <a:bodyPr/>
          <a:lstStyle/>
          <a:p>
            <a:r>
              <a:rPr lang="en-US"/>
              <a:t>4th Shiraz International Congress on Mobile Health</a:t>
            </a:r>
          </a:p>
        </p:txBody>
      </p:sp>
      <p:sp>
        <p:nvSpPr>
          <p:cNvPr id="4" name="Slide Number Placeholder 3">
            <a:extLst>
              <a:ext uri="{FF2B5EF4-FFF2-40B4-BE49-F238E27FC236}">
                <a16:creationId xmlns:a16="http://schemas.microsoft.com/office/drawing/2014/main" id="{3ACF0FB5-C250-4A60-A7BF-D3F8CB765C22}"/>
              </a:ext>
            </a:extLst>
          </p:cNvPr>
          <p:cNvSpPr>
            <a:spLocks noGrp="1"/>
          </p:cNvSpPr>
          <p:nvPr>
            <p:ph type="sldNum" sz="quarter" idx="12"/>
          </p:nvPr>
        </p:nvSpPr>
        <p:spPr/>
        <p:txBody>
          <a:bodyPr/>
          <a:lstStyle/>
          <a:p>
            <a:fld id="{BA3706C4-CF17-430A-925F-37B31474DCDD}" type="slidenum">
              <a:rPr lang="en-US" smtClean="0"/>
              <a:t>‹#›</a:t>
            </a:fld>
            <a:endParaRPr lang="en-US"/>
          </a:p>
        </p:txBody>
      </p:sp>
    </p:spTree>
    <p:extLst>
      <p:ext uri="{BB962C8B-B14F-4D97-AF65-F5344CB8AC3E}">
        <p14:creationId xmlns:p14="http://schemas.microsoft.com/office/powerpoint/2010/main" val="131939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3EFB-817E-4565-9A83-B347B95FB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23634F-0740-4203-9206-C2A473248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E91B50-39E9-4FB8-838D-27B3DA590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2402FB-139C-47EC-95C8-98D2C90BE145}"/>
              </a:ext>
            </a:extLst>
          </p:cNvPr>
          <p:cNvSpPr>
            <a:spLocks noGrp="1"/>
          </p:cNvSpPr>
          <p:nvPr>
            <p:ph type="dt" sz="half" idx="10"/>
          </p:nvPr>
        </p:nvSpPr>
        <p:spPr/>
        <p:txBody>
          <a:bodyPr/>
          <a:lstStyle/>
          <a:p>
            <a:fld id="{30946474-A08D-4665-B0D4-50A5B852A3A4}" type="datetime1">
              <a:rPr lang="en-US" smtClean="0"/>
              <a:t>2/10/2021</a:t>
            </a:fld>
            <a:endParaRPr lang="en-US"/>
          </a:p>
        </p:txBody>
      </p:sp>
      <p:sp>
        <p:nvSpPr>
          <p:cNvPr id="6" name="Footer Placeholder 5">
            <a:extLst>
              <a:ext uri="{FF2B5EF4-FFF2-40B4-BE49-F238E27FC236}">
                <a16:creationId xmlns:a16="http://schemas.microsoft.com/office/drawing/2014/main" id="{1A19246A-A3B0-43AD-8A3D-2F545AEECBAF}"/>
              </a:ext>
            </a:extLst>
          </p:cNvPr>
          <p:cNvSpPr>
            <a:spLocks noGrp="1"/>
          </p:cNvSpPr>
          <p:nvPr>
            <p:ph type="ftr" sz="quarter" idx="11"/>
          </p:nvPr>
        </p:nvSpPr>
        <p:spPr/>
        <p:txBody>
          <a:bodyPr/>
          <a:lstStyle/>
          <a:p>
            <a:r>
              <a:rPr lang="en-US"/>
              <a:t>4th Shiraz International Congress on Mobile Health</a:t>
            </a:r>
          </a:p>
        </p:txBody>
      </p:sp>
      <p:sp>
        <p:nvSpPr>
          <p:cNvPr id="7" name="Slide Number Placeholder 6">
            <a:extLst>
              <a:ext uri="{FF2B5EF4-FFF2-40B4-BE49-F238E27FC236}">
                <a16:creationId xmlns:a16="http://schemas.microsoft.com/office/drawing/2014/main" id="{979A5D0B-32DD-4F26-B32C-882685040820}"/>
              </a:ext>
            </a:extLst>
          </p:cNvPr>
          <p:cNvSpPr>
            <a:spLocks noGrp="1"/>
          </p:cNvSpPr>
          <p:nvPr>
            <p:ph type="sldNum" sz="quarter" idx="12"/>
          </p:nvPr>
        </p:nvSpPr>
        <p:spPr/>
        <p:txBody>
          <a:bodyPr/>
          <a:lstStyle/>
          <a:p>
            <a:fld id="{BA3706C4-CF17-430A-925F-37B31474DCDD}" type="slidenum">
              <a:rPr lang="en-US" smtClean="0"/>
              <a:t>‹#›</a:t>
            </a:fld>
            <a:endParaRPr lang="en-US"/>
          </a:p>
        </p:txBody>
      </p:sp>
    </p:spTree>
    <p:extLst>
      <p:ext uri="{BB962C8B-B14F-4D97-AF65-F5344CB8AC3E}">
        <p14:creationId xmlns:p14="http://schemas.microsoft.com/office/powerpoint/2010/main" val="369009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D2A32-BFB7-4EEC-B4A3-8060E0CA6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AAB697-613C-49FA-9333-C30D06FBB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726617-B4DB-4AC7-A1DC-F9D3F68A0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581C9-4D31-42D9-BD91-1C12E52044B3}"/>
              </a:ext>
            </a:extLst>
          </p:cNvPr>
          <p:cNvSpPr>
            <a:spLocks noGrp="1"/>
          </p:cNvSpPr>
          <p:nvPr>
            <p:ph type="dt" sz="half" idx="10"/>
          </p:nvPr>
        </p:nvSpPr>
        <p:spPr/>
        <p:txBody>
          <a:bodyPr/>
          <a:lstStyle/>
          <a:p>
            <a:fld id="{80045EF6-2E15-40AC-87EE-B4C2B251856C}" type="datetime1">
              <a:rPr lang="en-US" smtClean="0"/>
              <a:t>2/10/2021</a:t>
            </a:fld>
            <a:endParaRPr lang="en-US"/>
          </a:p>
        </p:txBody>
      </p:sp>
      <p:sp>
        <p:nvSpPr>
          <p:cNvPr id="6" name="Footer Placeholder 5">
            <a:extLst>
              <a:ext uri="{FF2B5EF4-FFF2-40B4-BE49-F238E27FC236}">
                <a16:creationId xmlns:a16="http://schemas.microsoft.com/office/drawing/2014/main" id="{A2ADE1AB-A672-4312-9BB7-DBFDDF5398AE}"/>
              </a:ext>
            </a:extLst>
          </p:cNvPr>
          <p:cNvSpPr>
            <a:spLocks noGrp="1"/>
          </p:cNvSpPr>
          <p:nvPr>
            <p:ph type="ftr" sz="quarter" idx="11"/>
          </p:nvPr>
        </p:nvSpPr>
        <p:spPr/>
        <p:txBody>
          <a:bodyPr/>
          <a:lstStyle/>
          <a:p>
            <a:r>
              <a:rPr lang="en-US"/>
              <a:t>4th Shiraz International Congress on Mobile Health</a:t>
            </a:r>
          </a:p>
        </p:txBody>
      </p:sp>
      <p:sp>
        <p:nvSpPr>
          <p:cNvPr id="7" name="Slide Number Placeholder 6">
            <a:extLst>
              <a:ext uri="{FF2B5EF4-FFF2-40B4-BE49-F238E27FC236}">
                <a16:creationId xmlns:a16="http://schemas.microsoft.com/office/drawing/2014/main" id="{D909FF42-8513-4AD0-9E2B-47AF2B210EDC}"/>
              </a:ext>
            </a:extLst>
          </p:cNvPr>
          <p:cNvSpPr>
            <a:spLocks noGrp="1"/>
          </p:cNvSpPr>
          <p:nvPr>
            <p:ph type="sldNum" sz="quarter" idx="12"/>
          </p:nvPr>
        </p:nvSpPr>
        <p:spPr/>
        <p:txBody>
          <a:bodyPr/>
          <a:lstStyle/>
          <a:p>
            <a:fld id="{BA3706C4-CF17-430A-925F-37B31474DCDD}" type="slidenum">
              <a:rPr lang="en-US" smtClean="0"/>
              <a:t>‹#›</a:t>
            </a:fld>
            <a:endParaRPr lang="en-US"/>
          </a:p>
        </p:txBody>
      </p:sp>
    </p:spTree>
    <p:extLst>
      <p:ext uri="{BB962C8B-B14F-4D97-AF65-F5344CB8AC3E}">
        <p14:creationId xmlns:p14="http://schemas.microsoft.com/office/powerpoint/2010/main" val="67119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B51962-A2FD-47A6-B11B-F22FD5F1B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4620DC-EEF3-4E9A-AF60-11D5C4B20E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AE475-328C-4CE0-B8E1-8A9C10623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A5A8B-8F9B-4C11-A1A8-272F56162D41}" type="datetime1">
              <a:rPr lang="en-US" smtClean="0"/>
              <a:t>2/10/2021</a:t>
            </a:fld>
            <a:endParaRPr lang="en-US"/>
          </a:p>
        </p:txBody>
      </p:sp>
      <p:sp>
        <p:nvSpPr>
          <p:cNvPr id="5" name="Footer Placeholder 4">
            <a:extLst>
              <a:ext uri="{FF2B5EF4-FFF2-40B4-BE49-F238E27FC236}">
                <a16:creationId xmlns:a16="http://schemas.microsoft.com/office/drawing/2014/main" id="{FBE218E0-9DD0-4BA0-B878-C3EB7C63C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4th Shiraz International Congress on Mobile Health</a:t>
            </a:r>
          </a:p>
        </p:txBody>
      </p:sp>
      <p:sp>
        <p:nvSpPr>
          <p:cNvPr id="6" name="Slide Number Placeholder 5">
            <a:extLst>
              <a:ext uri="{FF2B5EF4-FFF2-40B4-BE49-F238E27FC236}">
                <a16:creationId xmlns:a16="http://schemas.microsoft.com/office/drawing/2014/main" id="{B8281C40-8B6C-4329-A9D7-90609C9AF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706C4-CF17-430A-925F-37B31474DCDD}" type="slidenum">
              <a:rPr lang="en-US" smtClean="0"/>
              <a:t>‹#›</a:t>
            </a:fld>
            <a:endParaRPr lang="en-US"/>
          </a:p>
        </p:txBody>
      </p:sp>
    </p:spTree>
    <p:extLst>
      <p:ext uri="{BB962C8B-B14F-4D97-AF65-F5344CB8AC3E}">
        <p14:creationId xmlns:p14="http://schemas.microsoft.com/office/powerpoint/2010/main" val="3371782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2B6F57D2-C0A8-432A-8730-376EF37D2E24}"/>
              </a:ext>
            </a:extLst>
          </p:cNvPr>
          <p:cNvSpPr>
            <a:spLocks noGrp="1"/>
          </p:cNvSpPr>
          <p:nvPr>
            <p:ph type="subTitle" idx="1"/>
          </p:nvPr>
        </p:nvSpPr>
        <p:spPr>
          <a:xfrm>
            <a:off x="4439633" y="4518923"/>
            <a:ext cx="3312734" cy="1141851"/>
          </a:xfrm>
          <a:noFill/>
        </p:spPr>
        <p:txBody>
          <a:bodyPr>
            <a:normAutofit/>
          </a:bodyPr>
          <a:lstStyle/>
          <a:p>
            <a:r>
              <a:rPr lang="en-US" sz="700">
                <a:solidFill>
                  <a:srgbClr val="080808"/>
                </a:solidFill>
              </a:rPr>
              <a:t>DR. Nadeem Mahmood</a:t>
            </a:r>
          </a:p>
          <a:p>
            <a:r>
              <a:rPr lang="en-US" sz="700">
                <a:solidFill>
                  <a:srgbClr val="080808"/>
                </a:solidFill>
              </a:rPr>
              <a:t>Chairman &amp; Associate Professor</a:t>
            </a:r>
          </a:p>
          <a:p>
            <a:r>
              <a:rPr lang="en-US" sz="700">
                <a:solidFill>
                  <a:srgbClr val="080808"/>
                </a:solidFill>
              </a:rPr>
              <a:t>Department of Computer Science</a:t>
            </a:r>
          </a:p>
          <a:p>
            <a:r>
              <a:rPr lang="en-US" sz="700">
                <a:solidFill>
                  <a:srgbClr val="080808"/>
                </a:solidFill>
              </a:rPr>
              <a:t>University of Karachi</a:t>
            </a:r>
          </a:p>
          <a:p>
            <a:r>
              <a:rPr lang="en-US" sz="700">
                <a:solidFill>
                  <a:srgbClr val="080808"/>
                </a:solidFill>
              </a:rPr>
              <a:t>Email: nmahmood@uok.edu.pk</a:t>
            </a:r>
          </a:p>
          <a:p>
            <a:endParaRPr lang="en-US" sz="700">
              <a:solidFill>
                <a:srgbClr val="080808"/>
              </a:solidFill>
            </a:endParaRPr>
          </a:p>
          <a:p>
            <a:endParaRPr lang="en-US" sz="700">
              <a:solidFill>
                <a:srgbClr val="080808"/>
              </a:solidFill>
            </a:endParaRPr>
          </a:p>
        </p:txBody>
      </p:sp>
      <p:sp>
        <p:nvSpPr>
          <p:cNvPr id="2" name="Title 1">
            <a:extLst>
              <a:ext uri="{FF2B5EF4-FFF2-40B4-BE49-F238E27FC236}">
                <a16:creationId xmlns:a16="http://schemas.microsoft.com/office/drawing/2014/main" id="{2AB22759-6F5E-4660-B0DB-CE032DD3BEDF}"/>
              </a:ext>
            </a:extLst>
          </p:cNvPr>
          <p:cNvSpPr>
            <a:spLocks noGrp="1"/>
          </p:cNvSpPr>
          <p:nvPr>
            <p:ph type="ctrTitle"/>
          </p:nvPr>
        </p:nvSpPr>
        <p:spPr>
          <a:xfrm>
            <a:off x="3204642" y="2353641"/>
            <a:ext cx="5782716" cy="2150719"/>
          </a:xfrm>
          <a:noFill/>
        </p:spPr>
        <p:txBody>
          <a:bodyPr anchor="ctr">
            <a:normAutofit/>
          </a:bodyPr>
          <a:lstStyle/>
          <a:p>
            <a:r>
              <a:rPr lang="en-US" sz="3600" b="0" i="0" dirty="0">
                <a:solidFill>
                  <a:srgbClr val="080808"/>
                </a:solidFill>
                <a:effectLst/>
                <a:latin typeface="Arial" panose="020B0604020202020204" pitchFamily="34" charset="0"/>
              </a:rPr>
              <a:t>Lessons learned in Pakistan: mhealth and Covid-19</a:t>
            </a:r>
            <a:endParaRPr lang="en-US"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15E0AEDA-15D3-4EC8-8D05-6D46BF562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75" y="3033713"/>
            <a:ext cx="857250" cy="79057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08049688-E155-4605-AFEB-DD69106103B0}"/>
              </a:ext>
            </a:extLst>
          </p:cNvPr>
          <p:cNvSpPr>
            <a:spLocks noGrp="1"/>
          </p:cNvSpPr>
          <p:nvPr>
            <p:ph type="ftr" sz="quarter" idx="11"/>
          </p:nvPr>
        </p:nvSpPr>
        <p:spPr/>
        <p:txBody>
          <a:bodyPr/>
          <a:lstStyle/>
          <a:p>
            <a:r>
              <a:rPr lang="en-US" dirty="0"/>
              <a:t>4th Shiraz International Congress on Mobile Health Feb. 2021</a:t>
            </a:r>
          </a:p>
        </p:txBody>
      </p:sp>
      <p:pic>
        <p:nvPicPr>
          <p:cNvPr id="5" name="Picture 4">
            <a:extLst>
              <a:ext uri="{FF2B5EF4-FFF2-40B4-BE49-F238E27FC236}">
                <a16:creationId xmlns:a16="http://schemas.microsoft.com/office/drawing/2014/main" id="{DF974724-183C-45F2-BD69-95FC3C4483BE}"/>
              </a:ext>
            </a:extLst>
          </p:cNvPr>
          <p:cNvPicPr>
            <a:picLocks noChangeAspect="1"/>
          </p:cNvPicPr>
          <p:nvPr/>
        </p:nvPicPr>
        <p:blipFill>
          <a:blip r:embed="rId3"/>
          <a:stretch>
            <a:fillRect/>
          </a:stretch>
        </p:blipFill>
        <p:spPr>
          <a:xfrm>
            <a:off x="-1" y="0"/>
            <a:ext cx="1787335" cy="1648320"/>
          </a:xfrm>
          <a:prstGeom prst="rect">
            <a:avLst/>
          </a:prstGeom>
        </p:spPr>
      </p:pic>
      <p:pic>
        <p:nvPicPr>
          <p:cNvPr id="7" name="Picture 6" descr="Logo&#10;&#10;Description automatically generated">
            <a:extLst>
              <a:ext uri="{FF2B5EF4-FFF2-40B4-BE49-F238E27FC236}">
                <a16:creationId xmlns:a16="http://schemas.microsoft.com/office/drawing/2014/main" id="{4AC68FF3-179C-4F69-876A-0BE832D66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3944" y="13404"/>
            <a:ext cx="1689504" cy="1618874"/>
          </a:xfrm>
          <a:prstGeom prst="rect">
            <a:avLst/>
          </a:prstGeom>
        </p:spPr>
      </p:pic>
    </p:spTree>
    <p:extLst>
      <p:ext uri="{BB962C8B-B14F-4D97-AF65-F5344CB8AC3E}">
        <p14:creationId xmlns:p14="http://schemas.microsoft.com/office/powerpoint/2010/main" val="372310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4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654A4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286290D-1F3D-44AD-AFBF-9C8FFA6D0166}"/>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800">
                <a:solidFill>
                  <a:srgbClr val="654A42"/>
                </a:solidFill>
              </a:rPr>
              <a:t>Daily Change : New Cases</a:t>
            </a:r>
          </a:p>
        </p:txBody>
      </p:sp>
      <p:pic>
        <p:nvPicPr>
          <p:cNvPr id="4" name="Picture 3">
            <a:extLst>
              <a:ext uri="{FF2B5EF4-FFF2-40B4-BE49-F238E27FC236}">
                <a16:creationId xmlns:a16="http://schemas.microsoft.com/office/drawing/2014/main" id="{6A7C24B5-8F1A-4664-8516-D2BFEF8F49CD}"/>
              </a:ext>
            </a:extLst>
          </p:cNvPr>
          <p:cNvPicPr>
            <a:picLocks noChangeAspect="1"/>
          </p:cNvPicPr>
          <p:nvPr/>
        </p:nvPicPr>
        <p:blipFill rotWithShape="1">
          <a:blip r:embed="rId2"/>
          <a:srcRect t="38055" r="1" b="6969"/>
          <a:stretch/>
        </p:blipFill>
        <p:spPr>
          <a:xfrm>
            <a:off x="243840" y="256540"/>
            <a:ext cx="11704320" cy="3764276"/>
          </a:xfrm>
          <a:prstGeom prst="rect">
            <a:avLst/>
          </a:prstGeom>
        </p:spPr>
      </p:pic>
      <p:sp>
        <p:nvSpPr>
          <p:cNvPr id="3" name="Footer Placeholder 2">
            <a:extLst>
              <a:ext uri="{FF2B5EF4-FFF2-40B4-BE49-F238E27FC236}">
                <a16:creationId xmlns:a16="http://schemas.microsoft.com/office/drawing/2014/main" id="{98FB9BD3-FCC0-43A3-9224-419065BF5853}"/>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2825850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80DE-0C5D-4F74-A1F1-71B60D2F46BF}"/>
              </a:ext>
            </a:extLst>
          </p:cNvPr>
          <p:cNvSpPr>
            <a:spLocks noGrp="1"/>
          </p:cNvSpPr>
          <p:nvPr>
            <p:ph type="title"/>
          </p:nvPr>
        </p:nvSpPr>
        <p:spPr/>
        <p:txBody>
          <a:bodyPr/>
          <a:lstStyle/>
          <a:p>
            <a:r>
              <a:rPr lang="en-US" dirty="0"/>
              <a:t>Covod-19 Graphic Representation  (1)</a:t>
            </a:r>
          </a:p>
        </p:txBody>
      </p:sp>
      <p:sp>
        <p:nvSpPr>
          <p:cNvPr id="3" name="Text Placeholder 2">
            <a:extLst>
              <a:ext uri="{FF2B5EF4-FFF2-40B4-BE49-F238E27FC236}">
                <a16:creationId xmlns:a16="http://schemas.microsoft.com/office/drawing/2014/main" id="{B9D76B1E-D66C-4513-98B8-86BDFFA4A421}"/>
              </a:ext>
            </a:extLst>
          </p:cNvPr>
          <p:cNvSpPr>
            <a:spLocks noGrp="1"/>
          </p:cNvSpPr>
          <p:nvPr>
            <p:ph type="body" idx="1"/>
          </p:nvPr>
        </p:nvSpPr>
        <p:spPr/>
        <p:txBody>
          <a:bodyPr/>
          <a:lstStyle/>
          <a:p>
            <a:r>
              <a:rPr lang="en-US" dirty="0"/>
              <a:t>Overview</a:t>
            </a:r>
          </a:p>
        </p:txBody>
      </p:sp>
      <p:pic>
        <p:nvPicPr>
          <p:cNvPr id="8" name="Content Placeholder 7">
            <a:extLst>
              <a:ext uri="{FF2B5EF4-FFF2-40B4-BE49-F238E27FC236}">
                <a16:creationId xmlns:a16="http://schemas.microsoft.com/office/drawing/2014/main" id="{AE0D268C-F782-4620-998B-19DBFB6A185E}"/>
              </a:ext>
            </a:extLst>
          </p:cNvPr>
          <p:cNvPicPr>
            <a:picLocks noGrp="1" noChangeAspect="1"/>
          </p:cNvPicPr>
          <p:nvPr>
            <p:ph sz="half" idx="2"/>
          </p:nvPr>
        </p:nvPicPr>
        <p:blipFill>
          <a:blip r:embed="rId2"/>
          <a:stretch>
            <a:fillRect/>
          </a:stretch>
        </p:blipFill>
        <p:spPr>
          <a:xfrm>
            <a:off x="839788" y="2510118"/>
            <a:ext cx="5157787" cy="3674501"/>
          </a:xfrm>
        </p:spPr>
      </p:pic>
      <p:sp>
        <p:nvSpPr>
          <p:cNvPr id="5" name="Text Placeholder 4">
            <a:extLst>
              <a:ext uri="{FF2B5EF4-FFF2-40B4-BE49-F238E27FC236}">
                <a16:creationId xmlns:a16="http://schemas.microsoft.com/office/drawing/2014/main" id="{0C3DE328-65BA-49CC-96EF-B8A0FA7803A5}"/>
              </a:ext>
            </a:extLst>
          </p:cNvPr>
          <p:cNvSpPr>
            <a:spLocks noGrp="1"/>
          </p:cNvSpPr>
          <p:nvPr>
            <p:ph type="body" sz="quarter" idx="3"/>
          </p:nvPr>
        </p:nvSpPr>
        <p:spPr/>
        <p:txBody>
          <a:bodyPr/>
          <a:lstStyle/>
          <a:p>
            <a:r>
              <a:rPr lang="en-US" dirty="0"/>
              <a:t>Daily Tests &amp; New Cases Distribution</a:t>
            </a:r>
          </a:p>
        </p:txBody>
      </p:sp>
      <p:pic>
        <p:nvPicPr>
          <p:cNvPr id="10" name="Content Placeholder 9">
            <a:extLst>
              <a:ext uri="{FF2B5EF4-FFF2-40B4-BE49-F238E27FC236}">
                <a16:creationId xmlns:a16="http://schemas.microsoft.com/office/drawing/2014/main" id="{6E9BB084-5FC6-491A-81CF-0631A837CEEC}"/>
              </a:ext>
            </a:extLst>
          </p:cNvPr>
          <p:cNvPicPr>
            <a:picLocks noGrp="1" noChangeAspect="1"/>
          </p:cNvPicPr>
          <p:nvPr>
            <p:ph sz="quarter" idx="4"/>
          </p:nvPr>
        </p:nvPicPr>
        <p:blipFill>
          <a:blip r:embed="rId3"/>
          <a:stretch>
            <a:fillRect/>
          </a:stretch>
        </p:blipFill>
        <p:spPr>
          <a:xfrm>
            <a:off x="6362956" y="2505075"/>
            <a:ext cx="4801675" cy="3684588"/>
          </a:xfrm>
        </p:spPr>
      </p:pic>
      <p:sp>
        <p:nvSpPr>
          <p:cNvPr id="4" name="Footer Placeholder 3">
            <a:extLst>
              <a:ext uri="{FF2B5EF4-FFF2-40B4-BE49-F238E27FC236}">
                <a16:creationId xmlns:a16="http://schemas.microsoft.com/office/drawing/2014/main" id="{9C92D844-7DAE-4E90-AE4E-68F218D61810}"/>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70506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3FCF-76EF-4AFA-9FFF-768DA391D5E4}"/>
              </a:ext>
            </a:extLst>
          </p:cNvPr>
          <p:cNvSpPr>
            <a:spLocks noGrp="1"/>
          </p:cNvSpPr>
          <p:nvPr>
            <p:ph type="title"/>
          </p:nvPr>
        </p:nvSpPr>
        <p:spPr/>
        <p:txBody>
          <a:bodyPr/>
          <a:lstStyle/>
          <a:p>
            <a:r>
              <a:rPr lang="en-US" dirty="0"/>
              <a:t>Covod-19 Graphic Representation  (2)</a:t>
            </a:r>
          </a:p>
        </p:txBody>
      </p:sp>
      <p:sp>
        <p:nvSpPr>
          <p:cNvPr id="3" name="Text Placeholder 2">
            <a:extLst>
              <a:ext uri="{FF2B5EF4-FFF2-40B4-BE49-F238E27FC236}">
                <a16:creationId xmlns:a16="http://schemas.microsoft.com/office/drawing/2014/main" id="{376571A8-B01D-46CB-A68F-0138D4503E32}"/>
              </a:ext>
            </a:extLst>
          </p:cNvPr>
          <p:cNvSpPr>
            <a:spLocks noGrp="1"/>
          </p:cNvSpPr>
          <p:nvPr>
            <p:ph type="body" idx="1"/>
          </p:nvPr>
        </p:nvSpPr>
        <p:spPr/>
        <p:txBody>
          <a:bodyPr/>
          <a:lstStyle/>
          <a:p>
            <a:r>
              <a:rPr lang="en-US" b="1" i="0" dirty="0">
                <a:solidFill>
                  <a:srgbClr val="212121"/>
                </a:solidFill>
                <a:effectLst/>
                <a:latin typeface="quicksand"/>
              </a:rPr>
              <a:t>Covid-19: New Cases vs. Newly Recovered in Pakistan</a:t>
            </a:r>
            <a:endParaRPr lang="en-US" dirty="0"/>
          </a:p>
        </p:txBody>
      </p:sp>
      <p:sp>
        <p:nvSpPr>
          <p:cNvPr id="5" name="Text Placeholder 4">
            <a:extLst>
              <a:ext uri="{FF2B5EF4-FFF2-40B4-BE49-F238E27FC236}">
                <a16:creationId xmlns:a16="http://schemas.microsoft.com/office/drawing/2014/main" id="{2FEF4B38-B1D7-4690-9898-9444015FD558}"/>
              </a:ext>
            </a:extLst>
          </p:cNvPr>
          <p:cNvSpPr>
            <a:spLocks noGrp="1"/>
          </p:cNvSpPr>
          <p:nvPr>
            <p:ph type="body" sz="quarter" idx="3"/>
          </p:nvPr>
        </p:nvSpPr>
        <p:spPr/>
        <p:txBody>
          <a:bodyPr/>
          <a:lstStyle/>
          <a:p>
            <a:r>
              <a:rPr lang="en-US" dirty="0"/>
              <a:t>Covid-19: Daily Test Conducted</a:t>
            </a:r>
          </a:p>
        </p:txBody>
      </p:sp>
      <p:pic>
        <p:nvPicPr>
          <p:cNvPr id="10" name="Content Placeholder 9">
            <a:extLst>
              <a:ext uri="{FF2B5EF4-FFF2-40B4-BE49-F238E27FC236}">
                <a16:creationId xmlns:a16="http://schemas.microsoft.com/office/drawing/2014/main" id="{58ADA979-5D0B-49A6-B7AF-BF877E2F44B9}"/>
              </a:ext>
            </a:extLst>
          </p:cNvPr>
          <p:cNvPicPr>
            <a:picLocks noGrp="1" noChangeAspect="1"/>
          </p:cNvPicPr>
          <p:nvPr>
            <p:ph sz="quarter" idx="4"/>
          </p:nvPr>
        </p:nvPicPr>
        <p:blipFill>
          <a:blip r:embed="rId2"/>
          <a:stretch>
            <a:fillRect/>
          </a:stretch>
        </p:blipFill>
        <p:spPr>
          <a:xfrm>
            <a:off x="6196806" y="2575719"/>
            <a:ext cx="5133975" cy="3543300"/>
          </a:xfrm>
        </p:spPr>
      </p:pic>
      <p:pic>
        <p:nvPicPr>
          <p:cNvPr id="14" name="Content Placeholder 13">
            <a:extLst>
              <a:ext uri="{FF2B5EF4-FFF2-40B4-BE49-F238E27FC236}">
                <a16:creationId xmlns:a16="http://schemas.microsoft.com/office/drawing/2014/main" id="{0EF28ACE-9D73-4E47-8547-63569A2F89AF}"/>
              </a:ext>
            </a:extLst>
          </p:cNvPr>
          <p:cNvPicPr>
            <a:picLocks noGrp="1" noChangeAspect="1"/>
          </p:cNvPicPr>
          <p:nvPr>
            <p:ph sz="half" idx="2"/>
          </p:nvPr>
        </p:nvPicPr>
        <p:blipFill>
          <a:blip r:embed="rId3"/>
          <a:stretch>
            <a:fillRect/>
          </a:stretch>
        </p:blipFill>
        <p:spPr>
          <a:xfrm>
            <a:off x="839788" y="2658375"/>
            <a:ext cx="5157787" cy="3377987"/>
          </a:xfrm>
        </p:spPr>
      </p:pic>
      <p:sp>
        <p:nvSpPr>
          <p:cNvPr id="4" name="Footer Placeholder 3">
            <a:extLst>
              <a:ext uri="{FF2B5EF4-FFF2-40B4-BE49-F238E27FC236}">
                <a16:creationId xmlns:a16="http://schemas.microsoft.com/office/drawing/2014/main" id="{6156FED5-35E9-45B2-91EF-4CC9D141E752}"/>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419794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0DC8D6-51C3-4A9B-B032-6E5B7D15FCC4}"/>
              </a:ext>
            </a:extLst>
          </p:cNvPr>
          <p:cNvPicPr/>
          <p:nvPr/>
        </p:nvPicPr>
        <p:blipFill rotWithShape="1">
          <a:blip r:embed="rId2">
            <a:extLst>
              <a:ext uri="{28A0092B-C50C-407E-A947-70E740481C1C}">
                <a14:useLocalDpi xmlns:a14="http://schemas.microsoft.com/office/drawing/2010/main" val="0"/>
              </a:ext>
            </a:extLst>
          </a:blip>
          <a:srcRect t="31572" r="-2" b="3056"/>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p:spPr>
      </p:pic>
      <p:pic>
        <p:nvPicPr>
          <p:cNvPr id="6" name="Picture 5">
            <a:extLst>
              <a:ext uri="{FF2B5EF4-FFF2-40B4-BE49-F238E27FC236}">
                <a16:creationId xmlns:a16="http://schemas.microsoft.com/office/drawing/2014/main" id="{029DB0E0-BE6E-43B7-9129-1C10729506DF}"/>
              </a:ext>
            </a:extLst>
          </p:cNvPr>
          <p:cNvPicPr>
            <a:picLocks noChangeAspect="1"/>
          </p:cNvPicPr>
          <p:nvPr/>
        </p:nvPicPr>
        <p:blipFill rotWithShape="1">
          <a:blip r:embed="rId3"/>
          <a:srcRect r="22958" b="-2"/>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3" name="Picture 2">
            <a:extLst>
              <a:ext uri="{FF2B5EF4-FFF2-40B4-BE49-F238E27FC236}">
                <a16:creationId xmlns:a16="http://schemas.microsoft.com/office/drawing/2014/main" id="{FB7B1380-76AB-4AC4-8853-7192FC7894B6}"/>
              </a:ext>
            </a:extLst>
          </p:cNvPr>
          <p:cNvPicPr/>
          <p:nvPr/>
        </p:nvPicPr>
        <p:blipFill rotWithShape="1">
          <a:blip r:embed="rId4">
            <a:extLst>
              <a:ext uri="{28A0092B-C50C-407E-A947-70E740481C1C}">
                <a14:useLocalDpi xmlns:a14="http://schemas.microsoft.com/office/drawing/2010/main" val="0"/>
              </a:ext>
            </a:extLst>
          </a:blip>
          <a:srcRect r="2" b="13854"/>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p:spPr>
      </p:pic>
      <p:pic>
        <p:nvPicPr>
          <p:cNvPr id="2" name="Picture 1" descr="Two doctors work on patients in intensive care">
            <a:extLst>
              <a:ext uri="{FF2B5EF4-FFF2-40B4-BE49-F238E27FC236}">
                <a16:creationId xmlns:a16="http://schemas.microsoft.com/office/drawing/2014/main" id="{C9D70BBB-722F-4D38-944E-C69AE0D14882}"/>
              </a:ext>
            </a:extLst>
          </p:cNvPr>
          <p:cNvPicPr/>
          <p:nvPr/>
        </p:nvPicPr>
        <p:blipFill rotWithShape="1">
          <a:blip r:embed="rId5">
            <a:extLst>
              <a:ext uri="{28A0092B-C50C-407E-A947-70E740481C1C}">
                <a14:useLocalDpi xmlns:a14="http://schemas.microsoft.com/office/drawing/2010/main" val="0"/>
              </a:ext>
            </a:extLst>
          </a:blip>
          <a:srcRect t="13220" r="-2" b="9495"/>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p:spPr>
      </p:pic>
      <p:sp>
        <p:nvSpPr>
          <p:cNvPr id="5" name="Footer Placeholder 4">
            <a:extLst>
              <a:ext uri="{FF2B5EF4-FFF2-40B4-BE49-F238E27FC236}">
                <a16:creationId xmlns:a16="http://schemas.microsoft.com/office/drawing/2014/main" id="{8C336F51-145E-4071-ABCC-ED017192A317}"/>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2275736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80D211-0C3F-4124-B46F-13570F55639D}"/>
              </a:ext>
            </a:extLst>
          </p:cNvPr>
          <p:cNvPicPr/>
          <p:nvPr/>
        </p:nvPicPr>
        <p:blipFill rotWithShape="1">
          <a:blip r:embed="rId2">
            <a:extLst>
              <a:ext uri="{28A0092B-C50C-407E-A947-70E740481C1C}">
                <a14:useLocalDpi xmlns:a14="http://schemas.microsoft.com/office/drawing/2010/main" val="0"/>
              </a:ext>
            </a:extLst>
          </a:blip>
          <a:srcRect t="20627" r="-3" b="30526"/>
          <a:stretch/>
        </p:blipFill>
        <p:spPr bwMode="auto">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p:spPr>
      </p:pic>
      <p:pic>
        <p:nvPicPr>
          <p:cNvPr id="6" name="Picture 5">
            <a:extLst>
              <a:ext uri="{FF2B5EF4-FFF2-40B4-BE49-F238E27FC236}">
                <a16:creationId xmlns:a16="http://schemas.microsoft.com/office/drawing/2014/main" id="{693C7A00-EF54-4ED6-82E9-CBD93B397629}"/>
              </a:ext>
            </a:extLst>
          </p:cNvPr>
          <p:cNvPicPr/>
          <p:nvPr/>
        </p:nvPicPr>
        <p:blipFill rotWithShape="1">
          <a:blip r:embed="rId3">
            <a:extLst>
              <a:ext uri="{28A0092B-C50C-407E-A947-70E740481C1C}">
                <a14:useLocalDpi xmlns:a14="http://schemas.microsoft.com/office/drawing/2010/main" val="0"/>
              </a:ext>
            </a:extLst>
          </a:blip>
          <a:srcRect t="21278" r="-3" b="11357"/>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p:spPr>
      </p:pic>
      <p:pic>
        <p:nvPicPr>
          <p:cNvPr id="5" name="Picture 4">
            <a:extLst>
              <a:ext uri="{FF2B5EF4-FFF2-40B4-BE49-F238E27FC236}">
                <a16:creationId xmlns:a16="http://schemas.microsoft.com/office/drawing/2014/main" id="{C60CE528-CBE5-46C5-ABBC-E780DDE3F19D}"/>
              </a:ext>
            </a:extLst>
          </p:cNvPr>
          <p:cNvPicPr/>
          <p:nvPr/>
        </p:nvPicPr>
        <p:blipFill rotWithShape="1">
          <a:blip r:embed="rId4">
            <a:extLst>
              <a:ext uri="{28A0092B-C50C-407E-A947-70E740481C1C}">
                <a14:useLocalDpi xmlns:a14="http://schemas.microsoft.com/office/drawing/2010/main" val="0"/>
              </a:ext>
            </a:extLst>
          </a:blip>
          <a:srcRect t="48942" b="1618"/>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p:spPr>
      </p:pic>
      <p:pic>
        <p:nvPicPr>
          <p:cNvPr id="3" name="Picture 2">
            <a:extLst>
              <a:ext uri="{FF2B5EF4-FFF2-40B4-BE49-F238E27FC236}">
                <a16:creationId xmlns:a16="http://schemas.microsoft.com/office/drawing/2014/main" id="{F9DC9E13-E5DB-4619-8DF5-A3B230F9380D}"/>
              </a:ext>
            </a:extLst>
          </p:cNvPr>
          <p:cNvPicPr/>
          <p:nvPr/>
        </p:nvPicPr>
        <p:blipFill rotWithShape="1">
          <a:blip r:embed="rId5">
            <a:extLst>
              <a:ext uri="{28A0092B-C50C-407E-A947-70E740481C1C}">
                <a14:useLocalDpi xmlns:a14="http://schemas.microsoft.com/office/drawing/2010/main" val="0"/>
              </a:ext>
            </a:extLst>
          </a:blip>
          <a:srcRect t="1167" r="1" b="27123"/>
          <a:stretch/>
        </p:blipFill>
        <p:spPr bwMode="auto">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p:spPr>
      </p:pic>
      <p:sp>
        <p:nvSpPr>
          <p:cNvPr id="2" name="Footer Placeholder 1">
            <a:extLst>
              <a:ext uri="{FF2B5EF4-FFF2-40B4-BE49-F238E27FC236}">
                <a16:creationId xmlns:a16="http://schemas.microsoft.com/office/drawing/2014/main" id="{1E726EAE-CC59-4C17-BC96-6AC988669940}"/>
              </a:ext>
            </a:extLst>
          </p:cNvPr>
          <p:cNvSpPr>
            <a:spLocks noGrp="1"/>
          </p:cNvSpPr>
          <p:nvPr>
            <p:ph type="ftr" sz="quarter" idx="11"/>
          </p:nvPr>
        </p:nvSpPr>
        <p:spPr>
          <a:xfrm>
            <a:off x="4840941" y="6041362"/>
            <a:ext cx="4315011" cy="365125"/>
          </a:xfrm>
        </p:spPr>
        <p:txBody>
          <a:bodyPr>
            <a:normAutofit/>
          </a:bodyPr>
          <a:lstStyle/>
          <a:p>
            <a:pPr algn="l">
              <a:spcAft>
                <a:spcPts val="600"/>
              </a:spcAft>
            </a:pPr>
            <a:r>
              <a:rPr lang="en-US">
                <a:solidFill>
                  <a:srgbClr val="FFFFFF"/>
                </a:solidFill>
              </a:rPr>
              <a:t>4th Shiraz International Congress on Mobile Health</a:t>
            </a:r>
          </a:p>
        </p:txBody>
      </p:sp>
    </p:spTree>
    <p:extLst>
      <p:ext uri="{BB962C8B-B14F-4D97-AF65-F5344CB8AC3E}">
        <p14:creationId xmlns:p14="http://schemas.microsoft.com/office/powerpoint/2010/main" val="1772027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7" name="Freeform: Shape 16">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2" name="Freeform: Shape 21">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itle 6">
            <a:extLst>
              <a:ext uri="{FF2B5EF4-FFF2-40B4-BE49-F238E27FC236}">
                <a16:creationId xmlns:a16="http://schemas.microsoft.com/office/drawing/2014/main" id="{B0095B2B-EC0E-43FD-8721-A0AB8AE41EFE}"/>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mhealth Applications in Covid-19</a:t>
            </a:r>
          </a:p>
        </p:txBody>
      </p:sp>
      <p:sp>
        <p:nvSpPr>
          <p:cNvPr id="2" name="Footer Placeholder 1">
            <a:extLst>
              <a:ext uri="{FF2B5EF4-FFF2-40B4-BE49-F238E27FC236}">
                <a16:creationId xmlns:a16="http://schemas.microsoft.com/office/drawing/2014/main" id="{1065A3A2-46C1-4C51-93D1-50FEDBDB179E}"/>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151182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FAF1-E389-4CC6-9666-FDB2ED2D3A5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400" b="0">
                <a:solidFill>
                  <a:srgbClr val="FFFFFF"/>
                </a:solidFill>
                <a:effectLst/>
                <a:latin typeface="inherit"/>
                <a:ea typeface="Times New Roman" panose="02020603050405020304" pitchFamily="18" charset="0"/>
              </a:rPr>
              <a:t>COVID-19 Gov PK (Official Mobile Application)</a:t>
            </a:r>
            <a:br>
              <a:rPr lang="en-US" sz="2400" b="1">
                <a:solidFill>
                  <a:srgbClr val="FFFFFF"/>
                </a:solidFill>
                <a:effectLst/>
                <a:latin typeface="Times New Roman" panose="02020603050405020304" pitchFamily="18" charset="0"/>
                <a:ea typeface="Times New Roman" panose="02020603050405020304" pitchFamily="18" charset="0"/>
              </a:rPr>
            </a:br>
            <a:endParaRPr lang="en-US" sz="2400">
              <a:solidFill>
                <a:srgbClr val="FFFFFF"/>
              </a:solidFill>
            </a:endParaRPr>
          </a:p>
        </p:txBody>
      </p:sp>
      <p:pic>
        <p:nvPicPr>
          <p:cNvPr id="3" name="Picture 2">
            <a:extLst>
              <a:ext uri="{FF2B5EF4-FFF2-40B4-BE49-F238E27FC236}">
                <a16:creationId xmlns:a16="http://schemas.microsoft.com/office/drawing/2014/main" id="{052D6F23-1AE6-4C9D-8302-B0AECDA690C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038600" y="1675182"/>
            <a:ext cx="7188199" cy="3504246"/>
          </a:xfrm>
          <a:prstGeom prst="rect">
            <a:avLst/>
          </a:prstGeom>
          <a:noFill/>
        </p:spPr>
      </p:pic>
      <p:sp>
        <p:nvSpPr>
          <p:cNvPr id="4" name="Footer Placeholder 3">
            <a:extLst>
              <a:ext uri="{FF2B5EF4-FFF2-40B4-BE49-F238E27FC236}">
                <a16:creationId xmlns:a16="http://schemas.microsoft.com/office/drawing/2014/main" id="{D8FD9688-4F67-4C57-A0EE-DA7B18952166}"/>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161456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8C8CC-3BD3-44F3-AF37-688FBC808351}"/>
              </a:ext>
            </a:extLst>
          </p:cNvPr>
          <p:cNvSpPr>
            <a:spLocks noGrp="1"/>
          </p:cNvSpPr>
          <p:nvPr>
            <p:ph type="title"/>
          </p:nvPr>
        </p:nvSpPr>
        <p:spPr/>
        <p:txBody>
          <a:bodyPr>
            <a:normAutofit/>
          </a:bodyPr>
          <a:lstStyle/>
          <a:p>
            <a:pPr marL="0" marR="0">
              <a:lnSpc>
                <a:spcPct val="107000"/>
              </a:lnSpc>
              <a:spcBef>
                <a:spcPts val="0"/>
              </a:spcBef>
              <a:spcAft>
                <a:spcPts val="750"/>
              </a:spcAft>
            </a:pPr>
            <a:r>
              <a:rPr lang="en-US" sz="1800" b="1" dirty="0" err="1">
                <a:solidFill>
                  <a:srgbClr val="000000"/>
                </a:solidFill>
                <a:effectLst/>
                <a:latin typeface="Arial" panose="020B0604020202020204" pitchFamily="34" charset="0"/>
                <a:ea typeface="Times New Roman" panose="02020603050405020304" pitchFamily="18" charset="0"/>
              </a:rPr>
              <a:t>CoronaCheck</a:t>
            </a:r>
            <a:endParaRPr lang="en-US" dirty="0"/>
          </a:p>
        </p:txBody>
      </p:sp>
      <p:sp>
        <p:nvSpPr>
          <p:cNvPr id="4" name="Content Placeholder 3">
            <a:extLst>
              <a:ext uri="{FF2B5EF4-FFF2-40B4-BE49-F238E27FC236}">
                <a16:creationId xmlns:a16="http://schemas.microsoft.com/office/drawing/2014/main" id="{340166FE-7C9E-42AB-B3A3-467F4A601DFC}"/>
              </a:ext>
            </a:extLst>
          </p:cNvPr>
          <p:cNvSpPr>
            <a:spLocks noGrp="1"/>
          </p:cNvSpPr>
          <p:nvPr>
            <p:ph idx="1"/>
          </p:nvPr>
        </p:nvSpPr>
        <p:spPr/>
        <p:txBody>
          <a:bodyPr>
            <a:normAutofit/>
          </a:bodyPr>
          <a:lstStyle/>
          <a:p>
            <a:pPr marL="0" indent="0">
              <a:buNone/>
            </a:pPr>
            <a:endParaRPr lang="en-US" dirty="0"/>
          </a:p>
        </p:txBody>
      </p:sp>
      <p:sp>
        <p:nvSpPr>
          <p:cNvPr id="5" name="Text Placeholder 4">
            <a:extLst>
              <a:ext uri="{FF2B5EF4-FFF2-40B4-BE49-F238E27FC236}">
                <a16:creationId xmlns:a16="http://schemas.microsoft.com/office/drawing/2014/main" id="{6F3318C8-67A7-4998-B8AB-A397B1D98FF7}"/>
              </a:ext>
            </a:extLst>
          </p:cNvPr>
          <p:cNvSpPr>
            <a:spLocks noGrp="1"/>
          </p:cNvSpPr>
          <p:nvPr>
            <p:ph type="body" sz="half" idx="2"/>
          </p:nvPr>
        </p:nvSpPr>
        <p:spPr/>
        <p:txBody>
          <a:bodyPr/>
          <a:lstStyle/>
          <a:p>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new mobile application that allows users to conduct self-assessments at home while raising awareness of measures to prevent COVID-19, has been launched today by the Aga Khan University Hospital (AKUH). The self-assessment tool – an interactive chatbot, driven by Artificial Intelligence (AI) -- allows users to understand their symptoms, </a:t>
            </a:r>
            <a:r>
              <a:rPr lang="en-US" sz="1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recognise</a:t>
            </a: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whether they may have contracted COVID-19 and seek help in a timely manner.  </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3" name="Picture 2">
            <a:extLst>
              <a:ext uri="{FF2B5EF4-FFF2-40B4-BE49-F238E27FC236}">
                <a16:creationId xmlns:a16="http://schemas.microsoft.com/office/drawing/2014/main" id="{29DF6587-C821-46B8-BB95-B9DF108EB9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83188" y="0"/>
            <a:ext cx="7008812" cy="6858000"/>
          </a:xfrm>
          <a:prstGeom prst="rect">
            <a:avLst/>
          </a:prstGeom>
          <a:noFill/>
          <a:ln>
            <a:noFill/>
          </a:ln>
        </p:spPr>
      </p:pic>
      <p:sp>
        <p:nvSpPr>
          <p:cNvPr id="6" name="Footer Placeholder 5">
            <a:extLst>
              <a:ext uri="{FF2B5EF4-FFF2-40B4-BE49-F238E27FC236}">
                <a16:creationId xmlns:a16="http://schemas.microsoft.com/office/drawing/2014/main" id="{177409C9-9010-468F-A45B-6134EF8100C1}"/>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145573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2A4B2-BDFB-4224-8C2E-577B78B5186C}"/>
              </a:ext>
            </a:extLst>
          </p:cNvPr>
          <p:cNvSpPr>
            <a:spLocks noGrp="1"/>
          </p:cNvSpPr>
          <p:nvPr>
            <p:ph type="title"/>
          </p:nvPr>
        </p:nvSpPr>
        <p:spPr>
          <a:xfrm>
            <a:off x="556532" y="643467"/>
            <a:ext cx="11210925" cy="744836"/>
          </a:xfrm>
        </p:spPr>
        <p:txBody>
          <a:bodyPr>
            <a:normAutofit/>
          </a:bodyPr>
          <a:lstStyle/>
          <a:p>
            <a:pPr algn="ctr"/>
            <a:r>
              <a:rPr lang="en-US" sz="2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https://www.dothealth.ca/</a:t>
            </a:r>
            <a:br>
              <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2200">
              <a:solidFill>
                <a:schemeClr val="bg1"/>
              </a:solidFill>
            </a:endParaRPr>
          </a:p>
        </p:txBody>
      </p:sp>
      <p:pic>
        <p:nvPicPr>
          <p:cNvPr id="3" name="Picture 2" descr="Graphical user interface, application, Teams&#10;&#10;Description automatically generated">
            <a:extLst>
              <a:ext uri="{FF2B5EF4-FFF2-40B4-BE49-F238E27FC236}">
                <a16:creationId xmlns:a16="http://schemas.microsoft.com/office/drawing/2014/main" id="{BBB1C52D-6C94-4626-A3EF-0914B6054BCF}"/>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622324" y="1675227"/>
            <a:ext cx="6947351" cy="4394199"/>
          </a:xfrm>
          <a:prstGeom prst="rect">
            <a:avLst/>
          </a:prstGeom>
          <a:noFill/>
        </p:spPr>
      </p:pic>
      <p:sp>
        <p:nvSpPr>
          <p:cNvPr id="4" name="Footer Placeholder 3">
            <a:extLst>
              <a:ext uri="{FF2B5EF4-FFF2-40B4-BE49-F238E27FC236}">
                <a16:creationId xmlns:a16="http://schemas.microsoft.com/office/drawing/2014/main" id="{0A21AD68-069C-4BF7-B18D-7C202A8DAF44}"/>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4123518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2AD7CA3-AD6F-4DC6-BE0E-4EF212F0BC2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124766" y="643467"/>
            <a:ext cx="5942468" cy="5571065"/>
          </a:xfrm>
          <a:prstGeom prst="rect">
            <a:avLst/>
          </a:prstGeom>
          <a:noFill/>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D8732028-3097-415F-B058-77367C047DFC}"/>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190080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CAC86C-C90A-4D82-B94F-D2EAB221833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Agenda</a:t>
            </a:r>
          </a:p>
        </p:txBody>
      </p:sp>
      <p:sp>
        <p:nvSpPr>
          <p:cNvPr id="3" name="Content Placeholder 2">
            <a:extLst>
              <a:ext uri="{FF2B5EF4-FFF2-40B4-BE49-F238E27FC236}">
                <a16:creationId xmlns:a16="http://schemas.microsoft.com/office/drawing/2014/main" id="{345F4912-561C-4801-8768-556519474C23}"/>
              </a:ext>
            </a:extLst>
          </p:cNvPr>
          <p:cNvSpPr>
            <a:spLocks noGrp="1"/>
          </p:cNvSpPr>
          <p:nvPr>
            <p:ph idx="1"/>
          </p:nvPr>
        </p:nvSpPr>
        <p:spPr>
          <a:xfrm>
            <a:off x="1371599" y="2318197"/>
            <a:ext cx="9724031" cy="3055469"/>
          </a:xfrm>
        </p:spPr>
        <p:txBody>
          <a:bodyPr anchor="ctr">
            <a:normAutofit/>
          </a:bodyPr>
          <a:lstStyle/>
          <a:p>
            <a:r>
              <a:rPr lang="en-US" sz="2000" dirty="0"/>
              <a:t>University of Karachi/UBIT Introduction</a:t>
            </a:r>
          </a:p>
          <a:p>
            <a:r>
              <a:rPr lang="en-US" sz="2000" kern="1200" dirty="0">
                <a:latin typeface="+mj-lt"/>
                <a:ea typeface="+mj-ea"/>
                <a:cs typeface="+mj-cs"/>
              </a:rPr>
              <a:t>Pakistan Demographic and Health Sector Data</a:t>
            </a:r>
          </a:p>
          <a:p>
            <a:r>
              <a:rPr lang="en-US" sz="2000" kern="1200" dirty="0">
                <a:latin typeface="+mj-lt"/>
                <a:ea typeface="+mj-ea"/>
                <a:cs typeface="+mj-cs"/>
              </a:rPr>
              <a:t>Covid-19 Pakistan Statistics</a:t>
            </a:r>
          </a:p>
          <a:p>
            <a:r>
              <a:rPr lang="en-US" sz="2000" kern="1200" dirty="0" err="1">
                <a:latin typeface="+mj-lt"/>
                <a:ea typeface="+mj-ea"/>
                <a:cs typeface="+mj-cs"/>
              </a:rPr>
              <a:t>mhealth</a:t>
            </a:r>
            <a:r>
              <a:rPr lang="en-US" sz="2000" kern="1200" dirty="0">
                <a:latin typeface="+mj-lt"/>
                <a:ea typeface="+mj-ea"/>
                <a:cs typeface="+mj-cs"/>
              </a:rPr>
              <a:t> Applications in Covid-19</a:t>
            </a:r>
          </a:p>
          <a:p>
            <a:r>
              <a:rPr lang="en-US" sz="2000" kern="1200" dirty="0">
                <a:latin typeface="+mj-lt"/>
                <a:ea typeface="+mj-ea"/>
                <a:cs typeface="+mj-cs"/>
              </a:rPr>
              <a:t>Lesson Learned (Barriers, Opportunities and Way forward)</a:t>
            </a:r>
            <a:endParaRPr lang="en-US" sz="2000" dirty="0"/>
          </a:p>
          <a:p>
            <a:endParaRPr lang="en-US" sz="2000" dirty="0"/>
          </a:p>
        </p:txBody>
      </p:sp>
      <p:sp>
        <p:nvSpPr>
          <p:cNvPr id="4" name="Footer Placeholder 3">
            <a:extLst>
              <a:ext uri="{FF2B5EF4-FFF2-40B4-BE49-F238E27FC236}">
                <a16:creationId xmlns:a16="http://schemas.microsoft.com/office/drawing/2014/main" id="{F5387AB5-7A9D-44EC-B2C7-1D422AB81109}"/>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1671960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10A1B-8967-4380-BD52-48D82B3DE0B4}"/>
              </a:ext>
            </a:extLst>
          </p:cNvPr>
          <p:cNvSpPr>
            <a:spLocks noGrp="1"/>
          </p:cNvSpPr>
          <p:nvPr>
            <p:ph type="title"/>
          </p:nvPr>
        </p:nvSpPr>
        <p:spPr>
          <a:xfrm>
            <a:off x="742950" y="742951"/>
            <a:ext cx="3476625" cy="4962524"/>
          </a:xfrm>
        </p:spPr>
        <p:txBody>
          <a:bodyPr>
            <a:normAutofit/>
          </a:bodyPr>
          <a:lstStyle/>
          <a:p>
            <a:pPr marL="0" marR="0" algn="ctr">
              <a:spcBef>
                <a:spcPts val="200"/>
              </a:spcBef>
              <a:spcAft>
                <a:spcPts val="750"/>
              </a:spcAft>
            </a:pPr>
            <a:r>
              <a:rPr lang="en-US" sz="37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Telehealth for Coronavirus (COVID-19)</a:t>
            </a:r>
            <a:br>
              <a:rPr lang="en-US" sz="37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37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Liaquat National Hospital Karachi</a:t>
            </a:r>
            <a:br>
              <a:rPr lang="en-US" sz="3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3700" dirty="0">
              <a:solidFill>
                <a:srgbClr val="FFFFFF"/>
              </a:solidFill>
            </a:endParaRPr>
          </a:p>
        </p:txBody>
      </p:sp>
      <p:pic>
        <p:nvPicPr>
          <p:cNvPr id="3" name="Picture 2">
            <a:extLst>
              <a:ext uri="{FF2B5EF4-FFF2-40B4-BE49-F238E27FC236}">
                <a16:creationId xmlns:a16="http://schemas.microsoft.com/office/drawing/2014/main" id="{BA6D88A9-3485-487A-B9DE-D6D46FE59E4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153822" y="1581595"/>
            <a:ext cx="6553545" cy="3702751"/>
          </a:xfrm>
          <a:prstGeom prst="rect">
            <a:avLst/>
          </a:prstGeom>
          <a:noFill/>
        </p:spPr>
      </p:pic>
      <p:sp>
        <p:nvSpPr>
          <p:cNvPr id="4" name="Footer Placeholder 3">
            <a:extLst>
              <a:ext uri="{FF2B5EF4-FFF2-40B4-BE49-F238E27FC236}">
                <a16:creationId xmlns:a16="http://schemas.microsoft.com/office/drawing/2014/main" id="{8F49161B-E1E2-4A69-B284-54DD41548785}"/>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1101398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B1B176E-9C6D-4580-80F9-110423C09E12}"/>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kern="1200" dirty="0">
                <a:solidFill>
                  <a:schemeClr val="tx2"/>
                </a:solidFill>
                <a:latin typeface="+mj-lt"/>
                <a:ea typeface="+mj-ea"/>
                <a:cs typeface="+mj-cs"/>
              </a:rPr>
              <a:t>Lesson Learned (Barriers, Opportunities and Way forward)</a:t>
            </a:r>
          </a:p>
        </p:txBody>
      </p:sp>
      <p:sp>
        <p:nvSpPr>
          <p:cNvPr id="3" name="Footer Placeholder 2">
            <a:extLst>
              <a:ext uri="{FF2B5EF4-FFF2-40B4-BE49-F238E27FC236}">
                <a16:creationId xmlns:a16="http://schemas.microsoft.com/office/drawing/2014/main" id="{117E4CEC-CA4A-4F74-95A9-1D0CFA2AF0AB}"/>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124353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B1A15-EA90-47DD-B57C-FDC7B2BBB933}"/>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Lessons Learned</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89D67C73-24CB-4E60-ABFF-A6A1152AF3C5}"/>
              </a:ext>
            </a:extLst>
          </p:cNvPr>
          <p:cNvSpPr>
            <a:spLocks noGrp="1"/>
          </p:cNvSpPr>
          <p:nvPr>
            <p:ph idx="1"/>
          </p:nvPr>
        </p:nvSpPr>
        <p:spPr>
          <a:xfrm>
            <a:off x="4447308" y="591344"/>
            <a:ext cx="6906491" cy="5585619"/>
          </a:xfrm>
        </p:spPr>
        <p:txBody>
          <a:bodyPr anchor="ctr">
            <a:normAutofit/>
          </a:bodyPr>
          <a:lstStyle/>
          <a:p>
            <a:r>
              <a:rPr lang="en-US" sz="2200" b="1" i="0" dirty="0">
                <a:effectLst/>
                <a:latin typeface="inherit"/>
              </a:rPr>
              <a:t>The learning curve for COVID-19 is steep; relying on data and evidence-based policy making is paramount to saving lives</a:t>
            </a:r>
            <a:endParaRPr lang="en-US" sz="2200" b="0" i="0" dirty="0">
              <a:effectLst/>
              <a:latin typeface="rufina"/>
            </a:endParaRPr>
          </a:p>
          <a:p>
            <a:r>
              <a:rPr lang="en-US" sz="2200" b="1" i="0" dirty="0">
                <a:effectLst/>
                <a:latin typeface="inherit"/>
              </a:rPr>
              <a:t>Decisions must be based on an ‘integrated framework’ of top-down and bottom-up policymaking</a:t>
            </a:r>
            <a:endParaRPr lang="en-US" sz="2200" b="0" i="0" dirty="0">
              <a:effectLst/>
              <a:latin typeface="rufina"/>
            </a:endParaRPr>
          </a:p>
          <a:p>
            <a:r>
              <a:rPr lang="en-US" sz="2200" b="1" i="0" dirty="0">
                <a:effectLst/>
                <a:latin typeface="inherit"/>
              </a:rPr>
              <a:t>Invest in the neglected public health sector through sustainable </a:t>
            </a:r>
            <a:r>
              <a:rPr lang="en-US" sz="2200" b="1" i="0" dirty="0" err="1">
                <a:effectLst/>
                <a:latin typeface="inherit"/>
              </a:rPr>
              <a:t>programmes</a:t>
            </a:r>
            <a:endParaRPr lang="en-US" sz="2200" b="0" i="0" dirty="0">
              <a:effectLst/>
              <a:latin typeface="rufina"/>
            </a:endParaRPr>
          </a:p>
          <a:p>
            <a:r>
              <a:rPr lang="en-US" sz="2200" b="1" i="0" dirty="0">
                <a:effectLst/>
                <a:latin typeface="inherit"/>
              </a:rPr>
              <a:t>Public engagement through effective government messaging is instrumental</a:t>
            </a:r>
            <a:endParaRPr lang="en-US" sz="2200" b="0" i="0" dirty="0">
              <a:effectLst/>
              <a:latin typeface="rufina"/>
            </a:endParaRPr>
          </a:p>
          <a:p>
            <a:r>
              <a:rPr lang="en-US" sz="2200" b="1" i="0" dirty="0">
                <a:effectLst/>
                <a:latin typeface="inherit"/>
              </a:rPr>
              <a:t>Adopt disaster preparedness and build resilience across the entire governance structure</a:t>
            </a:r>
          </a:p>
          <a:p>
            <a:r>
              <a:rPr lang="en-US" sz="2200" b="1" dirty="0">
                <a:latin typeface="inherit"/>
              </a:rPr>
              <a:t>Develop  reliable health data integrated system and invest in health information technology infrastructure</a:t>
            </a:r>
          </a:p>
          <a:p>
            <a:pPr marL="0" indent="0">
              <a:buNone/>
            </a:pPr>
            <a:endParaRPr lang="en-US" sz="2200" b="1" dirty="0">
              <a:latin typeface="inherit"/>
            </a:endParaRPr>
          </a:p>
          <a:p>
            <a:endParaRPr lang="en-US" sz="2200" dirty="0"/>
          </a:p>
        </p:txBody>
      </p:sp>
      <p:sp>
        <p:nvSpPr>
          <p:cNvPr id="5" name="Footer Placeholder 4">
            <a:extLst>
              <a:ext uri="{FF2B5EF4-FFF2-40B4-BE49-F238E27FC236}">
                <a16:creationId xmlns:a16="http://schemas.microsoft.com/office/drawing/2014/main" id="{F26F781D-EC20-4E5C-BF14-1B7F70DDC078}"/>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1332756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5F26C81-49F5-4C2C-84EB-5271AB5D4054}"/>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Health IT: The best solution </a:t>
            </a:r>
          </a:p>
        </p:txBody>
      </p:sp>
      <p:sp>
        <p:nvSpPr>
          <p:cNvPr id="3" name="Content Placeholder 2">
            <a:extLst>
              <a:ext uri="{FF2B5EF4-FFF2-40B4-BE49-F238E27FC236}">
                <a16:creationId xmlns:a16="http://schemas.microsoft.com/office/drawing/2014/main" id="{84CE9D12-4A7F-4508-B31F-523526DAAA6C}"/>
              </a:ext>
            </a:extLst>
          </p:cNvPr>
          <p:cNvSpPr>
            <a:spLocks noGrp="1"/>
          </p:cNvSpPr>
          <p:nvPr>
            <p:ph idx="1"/>
          </p:nvPr>
        </p:nvSpPr>
        <p:spPr>
          <a:xfrm>
            <a:off x="1367624" y="2490436"/>
            <a:ext cx="9708995" cy="3567173"/>
          </a:xfrm>
        </p:spPr>
        <p:txBody>
          <a:bodyPr anchor="ctr">
            <a:normAutofit/>
          </a:bodyPr>
          <a:lstStyle/>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Health IT  can play a crucial role in the collecting and reporting of COVID-19 data. Electronic health information exchange can facilitate effective strategies to combat COVID-19:</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Surveillance</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Public health reporting</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Laboratory testing</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Clinical data collection</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Case investigation and management</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Reporting outcomes</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Workforce Safety and Health </a:t>
            </a:r>
          </a:p>
          <a:p>
            <a:endParaRPr lang="en-US" sz="2000" dirty="0"/>
          </a:p>
        </p:txBody>
      </p:sp>
      <p:sp>
        <p:nvSpPr>
          <p:cNvPr id="4" name="Footer Placeholder 3">
            <a:extLst>
              <a:ext uri="{FF2B5EF4-FFF2-40B4-BE49-F238E27FC236}">
                <a16:creationId xmlns:a16="http://schemas.microsoft.com/office/drawing/2014/main" id="{9471F04F-C5A3-4930-AB05-8268C1B39C58}"/>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2535728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89349-0FAD-4351-A4EE-E8982CE80F1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Barriers in implementing the mhealth and </a:t>
            </a:r>
            <a:r>
              <a:rPr lang="en-US" sz="40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ehealth</a:t>
            </a:r>
            <a:r>
              <a:rPr lang="en-US" sz="4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applications:</a:t>
            </a:r>
            <a:br>
              <a:rPr lang="en-US"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08D88500-622A-42C1-94E9-A16CAD08E6CC}"/>
              </a:ext>
            </a:extLst>
          </p:cNvPr>
          <p:cNvSpPr>
            <a:spLocks noGrp="1"/>
          </p:cNvSpPr>
          <p:nvPr>
            <p:ph idx="1"/>
          </p:nvPr>
        </p:nvSpPr>
        <p:spPr>
          <a:xfrm>
            <a:off x="4810259" y="649480"/>
            <a:ext cx="6555347" cy="5546047"/>
          </a:xfrm>
        </p:spPr>
        <p:txBody>
          <a:bodyPr anchor="ctr">
            <a:normAutofit/>
          </a:bodyPr>
          <a:lstStyle/>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Patentability;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little deployment of mHealth apps and new digital tools in </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current clinical practices;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Trust deficit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communication gap between multiple stakeholders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Lack of evidence on the validations of digital health devices </a:t>
            </a:r>
          </a:p>
          <a:p>
            <a:pPr marL="0" marR="0" indent="0">
              <a:spcBef>
                <a:spcPts val="0"/>
              </a:spcBef>
              <a:spcAft>
                <a:spcPts val="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 smartphone apps;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Unavailability of regulatory frameworks.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Lack of IT oriented trained Health professionals.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Limited functionality for natural language processing for </a:t>
            </a:r>
          </a:p>
          <a:p>
            <a:pPr marL="0" marR="0" indent="0">
              <a:spcBef>
                <a:spcPts val="0"/>
              </a:spcBef>
              <a:spcAft>
                <a:spcPts val="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local languages in mhealth applications.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Connectivity/bandwidth limitations in the rural areas.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4" name="Footer Placeholder 3">
            <a:extLst>
              <a:ext uri="{FF2B5EF4-FFF2-40B4-BE49-F238E27FC236}">
                <a16:creationId xmlns:a16="http://schemas.microsoft.com/office/drawing/2014/main" id="{426DB5A9-29D5-43C1-8673-977FA1BCF9FB}"/>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2793871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471E-FC85-4213-8681-1972FD8E34F3}"/>
              </a:ext>
            </a:extLst>
          </p:cNvPr>
          <p:cNvSpPr>
            <a:spLocks noGrp="1"/>
          </p:cNvSpPr>
          <p:nvPr>
            <p:ph type="title"/>
          </p:nvPr>
        </p:nvSpPr>
        <p:spPr>
          <a:xfrm>
            <a:off x="0" y="1"/>
            <a:ext cx="12192000" cy="1347536"/>
          </a:xfrm>
          <a:solidFill>
            <a:schemeClr val="tx1"/>
          </a:solidFill>
        </p:spPr>
        <p:txBody>
          <a:bodyPr>
            <a:normAutofit/>
          </a:bodyPr>
          <a:lstStyle/>
          <a:p>
            <a:r>
              <a:rPr lang="en-US" sz="4000" dirty="0">
                <a:solidFill>
                  <a:schemeClr val="bg1"/>
                </a:solidFill>
              </a:rPr>
              <a:t>Way Forward: Recommendations</a:t>
            </a:r>
          </a:p>
        </p:txBody>
      </p:sp>
      <p:sp>
        <p:nvSpPr>
          <p:cNvPr id="3" name="Content Placeholder 2">
            <a:extLst>
              <a:ext uri="{FF2B5EF4-FFF2-40B4-BE49-F238E27FC236}">
                <a16:creationId xmlns:a16="http://schemas.microsoft.com/office/drawing/2014/main" id="{BEFEB32F-79D4-49F0-B8CA-DCC7A92EBBE3}"/>
              </a:ext>
            </a:extLst>
          </p:cNvPr>
          <p:cNvSpPr>
            <a:spLocks noGrp="1"/>
          </p:cNvSpPr>
          <p:nvPr>
            <p:ph sz="half" idx="2"/>
          </p:nvPr>
        </p:nvSpPr>
        <p:spPr/>
        <p:txBody>
          <a:bodyPr anchor="ctr">
            <a:normAutofit fontScale="62500" lnSpcReduction="20000"/>
          </a:bodyPr>
          <a:lstStyle/>
          <a:p>
            <a:endParaRPr lang="en-US" sz="2900" dirty="0"/>
          </a:p>
          <a:p>
            <a:r>
              <a:rPr lang="en-US" sz="2900" dirty="0"/>
              <a:t>Health information system integration</a:t>
            </a:r>
          </a:p>
          <a:p>
            <a:r>
              <a:rPr lang="en-US" sz="2900" dirty="0"/>
              <a:t>Health profile of every citizen National Health Card (like CNIC)</a:t>
            </a:r>
          </a:p>
          <a:p>
            <a:r>
              <a:rPr lang="en-US" sz="2900" dirty="0"/>
              <a:t>Establishment of Emergency response units for health emergencies</a:t>
            </a:r>
          </a:p>
          <a:p>
            <a:r>
              <a:rPr lang="en-US" sz="2900" dirty="0"/>
              <a:t>Information sharing and dissemination to masses</a:t>
            </a:r>
          </a:p>
          <a:p>
            <a:r>
              <a:rPr lang="en-US" sz="2900" dirty="0"/>
              <a:t>Regulatory framework for </a:t>
            </a:r>
            <a:r>
              <a:rPr lang="en-US" sz="2900" dirty="0" err="1"/>
              <a:t>mhealth</a:t>
            </a:r>
            <a:r>
              <a:rPr lang="en-US" sz="2900" dirty="0"/>
              <a:t> and </a:t>
            </a:r>
            <a:r>
              <a:rPr lang="en-US" sz="2900" dirty="0" err="1"/>
              <a:t>ehealth</a:t>
            </a:r>
            <a:r>
              <a:rPr lang="en-US" sz="2900" dirty="0"/>
              <a:t> applications</a:t>
            </a:r>
          </a:p>
          <a:p>
            <a:r>
              <a:rPr lang="en-US" sz="2900" dirty="0"/>
              <a:t>Real time Disease  surveillance and  monitoring</a:t>
            </a:r>
          </a:p>
          <a:p>
            <a:r>
              <a:rPr lang="en-US" sz="2900" dirty="0"/>
              <a:t>Strong Inter-sectoral collaboration between  institutions.</a:t>
            </a:r>
          </a:p>
          <a:p>
            <a:endParaRPr lang="en-US" sz="2900" dirty="0"/>
          </a:p>
          <a:p>
            <a:endParaRPr lang="en-US" sz="1000" dirty="0"/>
          </a:p>
        </p:txBody>
      </p:sp>
      <p:sp>
        <p:nvSpPr>
          <p:cNvPr id="6" name="Content Placeholder 5">
            <a:extLst>
              <a:ext uri="{FF2B5EF4-FFF2-40B4-BE49-F238E27FC236}">
                <a16:creationId xmlns:a16="http://schemas.microsoft.com/office/drawing/2014/main" id="{0127751A-8F07-4AA5-B0E1-AD2BA08F823E}"/>
              </a:ext>
            </a:extLst>
          </p:cNvPr>
          <p:cNvSpPr>
            <a:spLocks noGrp="1"/>
          </p:cNvSpPr>
          <p:nvPr>
            <p:ph sz="quarter" idx="4"/>
          </p:nvPr>
        </p:nvSpPr>
        <p:spPr/>
        <p:txBody>
          <a:bodyPr>
            <a:normAutofit fontScale="62500" lnSpcReduction="20000"/>
          </a:bodyPr>
          <a:lstStyle/>
          <a:p>
            <a:endParaRPr lang="en-US" dirty="0"/>
          </a:p>
          <a:p>
            <a:r>
              <a:rPr lang="en-US" dirty="0"/>
              <a:t>Develop the required “core capacities” to prevent, detect and respond to health threats.</a:t>
            </a:r>
          </a:p>
          <a:p>
            <a:r>
              <a:rPr lang="en-US" dirty="0"/>
              <a:t>Extensive training  of information and communication technology to the healthcare professionals</a:t>
            </a:r>
          </a:p>
          <a:p>
            <a:r>
              <a:rPr lang="en-US" dirty="0"/>
              <a:t>Community engagement</a:t>
            </a:r>
          </a:p>
          <a:p>
            <a:r>
              <a:rPr lang="en-US" dirty="0"/>
              <a:t>Develop mobile applications which are accessible to masses with regional language  support</a:t>
            </a:r>
          </a:p>
          <a:p>
            <a:r>
              <a:rPr lang="en-US" dirty="0"/>
              <a:t>Plan for swift provision of basic health facilities to patients in Lockdown situation</a:t>
            </a:r>
          </a:p>
          <a:p>
            <a:r>
              <a:rPr lang="en-US" dirty="0"/>
              <a:t>To minimize the digital divide</a:t>
            </a:r>
          </a:p>
          <a:p>
            <a:endParaRPr lang="en-US" dirty="0"/>
          </a:p>
        </p:txBody>
      </p:sp>
      <p:sp>
        <p:nvSpPr>
          <p:cNvPr id="7" name="Footer Placeholder 6">
            <a:extLst>
              <a:ext uri="{FF2B5EF4-FFF2-40B4-BE49-F238E27FC236}">
                <a16:creationId xmlns:a16="http://schemas.microsoft.com/office/drawing/2014/main" id="{27B286C7-43C1-4D9C-8F1D-CDC2B6A8D1B8}"/>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3042506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4A0D0CB6-3513-4D99-BD94-BFFC124FB12B}"/>
              </a:ext>
            </a:extLst>
          </p:cNvPr>
          <p:cNvSpPr>
            <a:spLocks noGrp="1"/>
          </p:cNvSpPr>
          <p:nvPr>
            <p:ph type="title"/>
          </p:nvPr>
        </p:nvSpPr>
        <p:spPr>
          <a:xfrm>
            <a:off x="1616054" y="1261137"/>
            <a:ext cx="8959893" cy="888360"/>
          </a:xfrm>
        </p:spPr>
        <p:txBody>
          <a:bodyPr anchor="b">
            <a:normAutofit/>
          </a:bodyPr>
          <a:lstStyle/>
          <a:p>
            <a:pPr algn="ctr"/>
            <a:r>
              <a:rPr lang="en-US" sz="3200">
                <a:solidFill>
                  <a:schemeClr val="tx1">
                    <a:lumMod val="65000"/>
                    <a:lumOff val="35000"/>
                  </a:schemeClr>
                </a:solidFill>
              </a:rPr>
              <a:t>References</a:t>
            </a:r>
          </a:p>
        </p:txBody>
      </p:sp>
      <p:sp>
        <p:nvSpPr>
          <p:cNvPr id="7" name="Footer Placeholder 6">
            <a:extLst>
              <a:ext uri="{FF2B5EF4-FFF2-40B4-BE49-F238E27FC236}">
                <a16:creationId xmlns:a16="http://schemas.microsoft.com/office/drawing/2014/main" id="{C2CFB574-01AA-485C-B700-96B91444A147}"/>
              </a:ext>
            </a:extLst>
          </p:cNvPr>
          <p:cNvSpPr>
            <a:spLocks noGrp="1"/>
          </p:cNvSpPr>
          <p:nvPr>
            <p:ph type="ftr" sz="quarter" idx="11"/>
          </p:nvPr>
        </p:nvSpPr>
        <p:spPr>
          <a:xfrm rot="16200000">
            <a:off x="-1700784" y="3246120"/>
            <a:ext cx="4114800" cy="365125"/>
          </a:xfrm>
        </p:spPr>
        <p:txBody>
          <a:bodyPr>
            <a:normAutofit/>
          </a:bodyPr>
          <a:lstStyle/>
          <a:p>
            <a:pPr>
              <a:spcAft>
                <a:spcPts val="600"/>
              </a:spcAft>
            </a:pPr>
            <a:r>
              <a:rPr lang="en-US" sz="700">
                <a:solidFill>
                  <a:srgbClr val="595959"/>
                </a:solidFill>
              </a:rPr>
              <a:t>4th Shiraz International Congress on Mobile Health</a:t>
            </a:r>
          </a:p>
        </p:txBody>
      </p:sp>
      <p:sp>
        <p:nvSpPr>
          <p:cNvPr id="9" name="Content Placeholder 8">
            <a:extLst>
              <a:ext uri="{FF2B5EF4-FFF2-40B4-BE49-F238E27FC236}">
                <a16:creationId xmlns:a16="http://schemas.microsoft.com/office/drawing/2014/main" id="{EDBC94D0-DF84-4142-9FB9-C6BE391ACF7D}"/>
              </a:ext>
            </a:extLst>
          </p:cNvPr>
          <p:cNvSpPr>
            <a:spLocks noGrp="1"/>
          </p:cNvSpPr>
          <p:nvPr>
            <p:ph idx="1"/>
          </p:nvPr>
        </p:nvSpPr>
        <p:spPr>
          <a:xfrm>
            <a:off x="1616054" y="2427383"/>
            <a:ext cx="8959892" cy="3169482"/>
          </a:xfrm>
        </p:spPr>
        <p:txBody>
          <a:bodyPr anchor="t">
            <a:normAutofit lnSpcReduction="10000"/>
          </a:bodyPr>
          <a:lstStyle/>
          <a:p>
            <a:pPr fontAlgn="base"/>
            <a:r>
              <a:rPr lang="en-US" sz="2000" i="0" dirty="0">
                <a:solidFill>
                  <a:schemeClr val="tx1">
                    <a:lumMod val="65000"/>
                    <a:lumOff val="35000"/>
                  </a:schemeClr>
                </a:solidFill>
                <a:effectLst/>
                <a:latin typeface="Abadi" panose="020B0604020202020204" pitchFamily="34" charset="0"/>
              </a:rPr>
              <a:t>Saba Shahid, Public policy lessons from Pakistan’s experience with COVID-19, </a:t>
            </a:r>
            <a:r>
              <a:rPr lang="en-US" sz="2000" i="0" u="none" strike="noStrike" cap="all" dirty="0">
                <a:solidFill>
                  <a:schemeClr val="tx1">
                    <a:lumMod val="65000"/>
                    <a:lumOff val="35000"/>
                  </a:schemeClr>
                </a:solidFill>
                <a:effectLst/>
                <a:latin typeface="Abadi" panose="020B0604020202020204" pitchFamily="34" charset="0"/>
              </a:rPr>
              <a:t>Health Express, Sept. 2020</a:t>
            </a:r>
            <a:endParaRPr lang="en-US" sz="2000" i="0" cap="all" dirty="0">
              <a:solidFill>
                <a:schemeClr val="tx1">
                  <a:lumMod val="65000"/>
                  <a:lumOff val="35000"/>
                </a:schemeClr>
              </a:solidFill>
              <a:effectLst/>
              <a:latin typeface="Abadi" panose="020B0604020202020204" pitchFamily="34" charset="0"/>
            </a:endParaRPr>
          </a:p>
          <a:p>
            <a:r>
              <a:rPr lang="en-US" sz="2000" i="0" dirty="0">
                <a:solidFill>
                  <a:schemeClr val="tx1">
                    <a:lumMod val="65000"/>
                    <a:lumOff val="35000"/>
                  </a:schemeClr>
                </a:solidFill>
                <a:effectLst/>
                <a:latin typeface="Abadi" panose="020B0604020202020204" pitchFamily="34" charset="0"/>
              </a:rPr>
              <a:t>Lessons from Covid-19, Dr. Zafar Mirza, The News , Feb 2021</a:t>
            </a:r>
          </a:p>
          <a:p>
            <a:r>
              <a:rPr lang="en-US" sz="2000" i="0" u="none" strike="noStrike" baseline="0" dirty="0">
                <a:solidFill>
                  <a:schemeClr val="tx1">
                    <a:lumMod val="65000"/>
                    <a:lumOff val="35000"/>
                  </a:schemeClr>
                </a:solidFill>
                <a:latin typeface="Abadi" panose="020B0604020202020204" pitchFamily="34" charset="0"/>
              </a:rPr>
              <a:t>:</a:t>
            </a:r>
            <a:r>
              <a:rPr lang="en-US" sz="2000" i="0" u="none" strike="noStrike" baseline="0" dirty="0" err="1">
                <a:solidFill>
                  <a:schemeClr val="tx1">
                    <a:lumMod val="65000"/>
                    <a:lumOff val="35000"/>
                  </a:schemeClr>
                </a:solidFill>
                <a:latin typeface="Abadi" panose="020B0604020202020204" pitchFamily="34" charset="0"/>
              </a:rPr>
              <a:t>Kazi</a:t>
            </a:r>
            <a:r>
              <a:rPr lang="en-US" sz="2000" i="0" u="none" strike="noStrike" baseline="0" dirty="0">
                <a:solidFill>
                  <a:schemeClr val="tx1">
                    <a:lumMod val="65000"/>
                    <a:lumOff val="35000"/>
                  </a:schemeClr>
                </a:solidFill>
                <a:latin typeface="Abadi" panose="020B0604020202020204" pitchFamily="34" charset="0"/>
              </a:rPr>
              <a:t> et al , Current Challenges of Digital Health Interventions in Pakistan Mixed Methods Analysis</a:t>
            </a:r>
            <a:r>
              <a:rPr lang="en-US" sz="2000" u="none" strike="noStrike" baseline="0" dirty="0">
                <a:solidFill>
                  <a:schemeClr val="tx1">
                    <a:lumMod val="65000"/>
                    <a:lumOff val="35000"/>
                  </a:schemeClr>
                </a:solidFill>
                <a:latin typeface="Abadi" panose="020B0604020202020204" pitchFamily="34" charset="0"/>
              </a:rPr>
              <a:t>, </a:t>
            </a:r>
            <a:r>
              <a:rPr lang="en-US" sz="2000" i="0" u="none" strike="noStrike" baseline="0" dirty="0">
                <a:solidFill>
                  <a:schemeClr val="tx1">
                    <a:lumMod val="65000"/>
                    <a:lumOff val="35000"/>
                  </a:schemeClr>
                </a:solidFill>
                <a:latin typeface="Abadi" panose="020B0604020202020204" pitchFamily="34" charset="0"/>
              </a:rPr>
              <a:t>JOURNAL OF MEDICAL INTERNET RESEARCH</a:t>
            </a:r>
            <a:r>
              <a:rPr lang="en-US" sz="2000" u="none" strike="noStrike" baseline="0" dirty="0">
                <a:solidFill>
                  <a:schemeClr val="tx1">
                    <a:lumMod val="65000"/>
                    <a:lumOff val="35000"/>
                  </a:schemeClr>
                </a:solidFill>
                <a:latin typeface="Abadi" panose="020B0604020202020204" pitchFamily="34" charset="0"/>
              </a:rPr>
              <a:t>, </a:t>
            </a:r>
          </a:p>
          <a:p>
            <a:r>
              <a:rPr lang="en-US" sz="2000" i="0" u="none" strike="noStrike" baseline="0" dirty="0" err="1">
                <a:solidFill>
                  <a:schemeClr val="tx1">
                    <a:lumMod val="65000"/>
                    <a:lumOff val="35000"/>
                  </a:schemeClr>
                </a:solidFill>
                <a:latin typeface="Abadi" panose="020B0604020202020204" pitchFamily="34" charset="0"/>
              </a:rPr>
              <a:t>Ayyaz</a:t>
            </a:r>
            <a:r>
              <a:rPr lang="en-US" sz="2000" i="0" u="none" strike="noStrike" baseline="0" dirty="0">
                <a:solidFill>
                  <a:schemeClr val="tx1">
                    <a:lumMod val="65000"/>
                    <a:lumOff val="35000"/>
                  </a:schemeClr>
                </a:solidFill>
                <a:latin typeface="Abadi" panose="020B0604020202020204" pitchFamily="34" charset="0"/>
              </a:rPr>
              <a:t> </a:t>
            </a:r>
            <a:r>
              <a:rPr lang="en-US" sz="2000" i="0" dirty="0">
                <a:solidFill>
                  <a:schemeClr val="tx1">
                    <a:lumMod val="65000"/>
                    <a:lumOff val="35000"/>
                  </a:schemeClr>
                </a:solidFill>
                <a:latin typeface="Abadi" panose="020B0604020202020204" pitchFamily="34" charset="0"/>
              </a:rPr>
              <a:t> et al , </a:t>
            </a:r>
            <a:r>
              <a:rPr lang="en-US" sz="2000" i="0" u="none" strike="noStrike" baseline="0" dirty="0">
                <a:solidFill>
                  <a:schemeClr val="tx1">
                    <a:lumMod val="65000"/>
                    <a:lumOff val="35000"/>
                  </a:schemeClr>
                </a:solidFill>
                <a:latin typeface="Abadi" panose="020B0604020202020204" pitchFamily="34" charset="0"/>
              </a:rPr>
              <a:t>Combating COVID 19 in a public sector hospital in Pakistan , Annals of Medicine and Surgery, </a:t>
            </a:r>
            <a:r>
              <a:rPr lang="en-US" sz="2000" i="0" dirty="0">
                <a:solidFill>
                  <a:schemeClr val="tx1">
                    <a:lumMod val="65000"/>
                    <a:lumOff val="35000"/>
                  </a:schemeClr>
                </a:solidFill>
                <a:latin typeface="Abadi" panose="020B0604020202020204" pitchFamily="34" charset="0"/>
              </a:rPr>
              <a:t>Oct, 2020</a:t>
            </a:r>
          </a:p>
          <a:p>
            <a:r>
              <a:rPr lang="en-US" sz="2000" i="0" u="none" strike="noStrike" baseline="0" dirty="0" err="1">
                <a:solidFill>
                  <a:schemeClr val="tx1">
                    <a:lumMod val="65000"/>
                    <a:lumOff val="35000"/>
                  </a:schemeClr>
                </a:solidFill>
                <a:latin typeface="Abadi" panose="020B0604020202020204" pitchFamily="34" charset="0"/>
              </a:rPr>
              <a:t>Atiqa</a:t>
            </a:r>
            <a:r>
              <a:rPr lang="en-US" sz="2000" i="0" u="none" strike="noStrike" baseline="0" dirty="0">
                <a:solidFill>
                  <a:schemeClr val="tx1">
                    <a:lumMod val="65000"/>
                    <a:lumOff val="35000"/>
                  </a:schemeClr>
                </a:solidFill>
                <a:latin typeface="Abadi" panose="020B0604020202020204" pitchFamily="34" charset="0"/>
              </a:rPr>
              <a:t> Khalid &amp; Sana Ali, COVID-19 and its Challenges for the Healthcare System in Pakistan, Asian Bioethics Review, August 2020.</a:t>
            </a:r>
          </a:p>
          <a:p>
            <a:r>
              <a:rPr lang="en-US" sz="2000" i="0" dirty="0">
                <a:solidFill>
                  <a:schemeClr val="tx1">
                    <a:lumMod val="65000"/>
                    <a:lumOff val="35000"/>
                  </a:schemeClr>
                </a:solidFill>
                <a:effectLst/>
                <a:latin typeface="Abadi" panose="020B0604020202020204" pitchFamily="34" charset="0"/>
              </a:rPr>
              <a:t>https://covid.gov.pk/</a:t>
            </a:r>
          </a:p>
          <a:p>
            <a:endParaRPr lang="en-US" sz="2000" dirty="0">
              <a:solidFill>
                <a:schemeClr val="tx1">
                  <a:lumMod val="65000"/>
                  <a:lumOff val="35000"/>
                </a:schemeClr>
              </a:solidFill>
            </a:endParaRPr>
          </a:p>
        </p:txBody>
      </p:sp>
    </p:spTree>
    <p:extLst>
      <p:ext uri="{BB962C8B-B14F-4D97-AF65-F5344CB8AC3E}">
        <p14:creationId xmlns:p14="http://schemas.microsoft.com/office/powerpoint/2010/main" val="4039157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Shape 1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3F926E0F-8F5A-4EF7-BDFD-7DCCCAD2EE4D}"/>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4000" kern="1200">
                <a:solidFill>
                  <a:srgbClr val="FFFFFF"/>
                </a:solidFill>
                <a:latin typeface="+mj-lt"/>
                <a:ea typeface="+mj-ea"/>
                <a:cs typeface="+mj-cs"/>
              </a:rPr>
              <a:t>متشکرم          Thank you   </a:t>
            </a:r>
          </a:p>
        </p:txBody>
      </p:sp>
      <p:sp>
        <p:nvSpPr>
          <p:cNvPr id="2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83579E22-0E1E-4C66-9F01-945B73151F66}"/>
              </a:ext>
            </a:extLst>
          </p:cNvPr>
          <p:cNvSpPr txBox="1"/>
          <p:nvPr/>
        </p:nvSpPr>
        <p:spPr>
          <a:xfrm>
            <a:off x="5221862" y="1719618"/>
            <a:ext cx="5948831" cy="433462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a:solidFill>
                  <a:srgbClr val="FEFFFF"/>
                </a:solidFill>
              </a:rPr>
              <a:t>“Light will someday split you open; even if your life is now a cage.”</a:t>
            </a:r>
          </a:p>
          <a:p>
            <a:pPr indent="-228600">
              <a:lnSpc>
                <a:spcPct val="90000"/>
              </a:lnSpc>
              <a:spcAft>
                <a:spcPts val="600"/>
              </a:spcAft>
              <a:buFont typeface="Arial" panose="020B0604020202020204" pitchFamily="34" charset="0"/>
              <a:buChar char="•"/>
            </a:pPr>
            <a:r>
              <a:rPr lang="en-US" sz="2400">
                <a:solidFill>
                  <a:srgbClr val="FEFFFF"/>
                </a:solidFill>
              </a:rPr>
              <a:t>― Hafiz</a:t>
            </a:r>
          </a:p>
        </p:txBody>
      </p:sp>
      <p:sp>
        <p:nvSpPr>
          <p:cNvPr id="4" name="Footer Placeholder 3">
            <a:extLst>
              <a:ext uri="{FF2B5EF4-FFF2-40B4-BE49-F238E27FC236}">
                <a16:creationId xmlns:a16="http://schemas.microsoft.com/office/drawing/2014/main" id="{27C8B478-0FCD-4059-951B-2A2C812E264F}"/>
              </a:ext>
            </a:extLst>
          </p:cNvPr>
          <p:cNvSpPr>
            <a:spLocks noGrp="1"/>
          </p:cNvSpPr>
          <p:nvPr>
            <p:ph type="ftr" sz="quarter" idx="11"/>
          </p:nvPr>
        </p:nvSpPr>
        <p:spPr>
          <a:xfrm>
            <a:off x="795528" y="6382512"/>
            <a:ext cx="6757416" cy="320040"/>
          </a:xfrm>
        </p:spPr>
        <p:txBody>
          <a:bodyPr vert="horz" lIns="91440" tIns="45720" rIns="91440" bIns="45720" rtlCol="0" anchor="ctr">
            <a:normAutofit/>
          </a:bodyPr>
          <a:lstStyle/>
          <a:p>
            <a:pPr algn="l">
              <a:spcAft>
                <a:spcPts val="600"/>
              </a:spcAft>
            </a:pPr>
            <a:r>
              <a:rPr lang="en-US" sz="1000" kern="1200">
                <a:solidFill>
                  <a:schemeClr val="tx1">
                    <a:tint val="75000"/>
                  </a:schemeClr>
                </a:solidFill>
                <a:latin typeface="+mn-lt"/>
                <a:ea typeface="+mn-ea"/>
                <a:cs typeface="+mn-cs"/>
              </a:rPr>
              <a:t>4th Shiraz International Congress on Mobile Health</a:t>
            </a:r>
          </a:p>
        </p:txBody>
      </p:sp>
    </p:spTree>
    <p:extLst>
      <p:ext uri="{BB962C8B-B14F-4D97-AF65-F5344CB8AC3E}">
        <p14:creationId xmlns:p14="http://schemas.microsoft.com/office/powerpoint/2010/main" val="103818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university of karachi">
            <a:extLst>
              <a:ext uri="{FF2B5EF4-FFF2-40B4-BE49-F238E27FC236}">
                <a16:creationId xmlns:a16="http://schemas.microsoft.com/office/drawing/2014/main" id="{0638684F-654F-4C72-84D0-9F234E2AD5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1" r="10093" b="2"/>
          <a:stretch/>
        </p:blipFill>
        <p:spPr bwMode="auto">
          <a:xfrm>
            <a:off x="5419264" y="3265080"/>
            <a:ext cx="6129269" cy="3592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BIT">
            <a:extLst>
              <a:ext uri="{FF2B5EF4-FFF2-40B4-BE49-F238E27FC236}">
                <a16:creationId xmlns:a16="http://schemas.microsoft.com/office/drawing/2014/main" id="{2D18094F-12B6-46FB-B249-51B0141D27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17" r="-2" b="-2"/>
          <a:stretch/>
        </p:blipFill>
        <p:spPr bwMode="auto">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661488"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277AE067-B36E-452B-8107-9EF69E94B9F7}"/>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338065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8CB1B639-9B2C-436D-AF55-4F34E0FFED6E}"/>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Pakistan Demographic and Health Sector  Data</a:t>
            </a:r>
          </a:p>
        </p:txBody>
      </p:sp>
      <p:sp>
        <p:nvSpPr>
          <p:cNvPr id="3" name="Footer Placeholder 2">
            <a:extLst>
              <a:ext uri="{FF2B5EF4-FFF2-40B4-BE49-F238E27FC236}">
                <a16:creationId xmlns:a16="http://schemas.microsoft.com/office/drawing/2014/main" id="{55533196-E3F6-4F27-B244-21604EA822B5}"/>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125792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49CFE95-B753-49AC-B60B-0CF690932CB6}"/>
              </a:ext>
            </a:extLst>
          </p:cNvPr>
          <p:cNvSpPr>
            <a:spLocks noGrp="1"/>
          </p:cNvSpPr>
          <p:nvPr>
            <p:ph type="title"/>
          </p:nvPr>
        </p:nvSpPr>
        <p:spPr>
          <a:xfrm>
            <a:off x="838201" y="3998018"/>
            <a:ext cx="3981854" cy="2216513"/>
          </a:xfrm>
        </p:spPr>
        <p:txBody>
          <a:bodyPr>
            <a:normAutofit/>
          </a:bodyPr>
          <a:lstStyle/>
          <a:p>
            <a:r>
              <a:rPr lang="en-US" dirty="0"/>
              <a:t>Health Sector of Pakistan</a:t>
            </a:r>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4C9B190-1FCC-42FC-AAAA-D78C5DFF2E5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59914" y="1123203"/>
            <a:ext cx="10872172" cy="2120074"/>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sp>
        <p:nvSpPr>
          <p:cNvPr id="3" name="Content Placeholder 2">
            <a:extLst>
              <a:ext uri="{FF2B5EF4-FFF2-40B4-BE49-F238E27FC236}">
                <a16:creationId xmlns:a16="http://schemas.microsoft.com/office/drawing/2014/main" id="{1878CC80-CE0E-4131-B1D1-3DF4570EBC3B}"/>
              </a:ext>
            </a:extLst>
          </p:cNvPr>
          <p:cNvSpPr>
            <a:spLocks noGrp="1"/>
          </p:cNvSpPr>
          <p:nvPr>
            <p:ph idx="1"/>
          </p:nvPr>
        </p:nvSpPr>
        <p:spPr>
          <a:xfrm>
            <a:off x="4970835" y="3998019"/>
            <a:ext cx="6382966" cy="2216512"/>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Pakistan is a large country with an area of 796,100 kilometers and an estimated population of 200 million making it the fifth most populous country in the world. </a:t>
            </a:r>
          </a:p>
          <a:p>
            <a:r>
              <a:rPr lang="en-US" sz="1800" dirty="0">
                <a:latin typeface="Calibri" panose="020F0502020204030204" pitchFamily="34" charset="0"/>
                <a:ea typeface="Calibri" panose="020F0502020204030204" pitchFamily="34" charset="0"/>
                <a:cs typeface="Times New Roman" panose="02020603050405020304" pitchFamily="18" charset="0"/>
              </a:rPr>
              <a:t>In</a:t>
            </a:r>
            <a:r>
              <a:rPr lang="en-US" sz="1800" dirty="0">
                <a:effectLst/>
                <a:latin typeface="Calibri" panose="020F0502020204030204" pitchFamily="34" charset="0"/>
                <a:ea typeface="Calibri" panose="020F0502020204030204" pitchFamily="34" charset="0"/>
                <a:cs typeface="Times New Roman" panose="02020603050405020304" pitchFamily="18" charset="0"/>
              </a:rPr>
              <a:t> Pakistan, 72% of the population lives in rural areas and 28% of the population lives in urban areas. A consistently high population growth rate exceeding 2% annually has led to Pakistan being quite a young nation with over 35% of its population being under the age of 14 years.</a:t>
            </a:r>
          </a:p>
          <a:p>
            <a:endParaRPr lang="en-US" sz="1800" dirty="0"/>
          </a:p>
        </p:txBody>
      </p:sp>
      <p:sp>
        <p:nvSpPr>
          <p:cNvPr id="5" name="Footer Placeholder 4">
            <a:extLst>
              <a:ext uri="{FF2B5EF4-FFF2-40B4-BE49-F238E27FC236}">
                <a16:creationId xmlns:a16="http://schemas.microsoft.com/office/drawing/2014/main" id="{FE88033B-78B6-4C9D-96BF-2B7E8C82597B}"/>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375232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B274074-5337-4998-AC76-E4C9D21A2A96}"/>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Continue..</a:t>
            </a:r>
          </a:p>
        </p:txBody>
      </p:sp>
      <p:sp>
        <p:nvSpPr>
          <p:cNvPr id="3" name="Content Placeholder 2">
            <a:extLst>
              <a:ext uri="{FF2B5EF4-FFF2-40B4-BE49-F238E27FC236}">
                <a16:creationId xmlns:a16="http://schemas.microsoft.com/office/drawing/2014/main" id="{8E929D31-70D0-4C15-956D-CC7B087C31C4}"/>
              </a:ext>
            </a:extLst>
          </p:cNvPr>
          <p:cNvSpPr>
            <a:spLocks noGrp="1"/>
          </p:cNvSpPr>
          <p:nvPr>
            <p:ph idx="1"/>
          </p:nvPr>
        </p:nvSpPr>
        <p:spPr>
          <a:xfrm>
            <a:off x="1367624" y="2490436"/>
            <a:ext cx="9708995" cy="3567173"/>
          </a:xfrm>
        </p:spPr>
        <p:txBody>
          <a:bodyPr anchor="ct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According to recent statistics</a:t>
            </a:r>
            <a:r>
              <a:rPr lang="en-US" sz="2400" dirty="0">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Pakistan has 95,000 nurses and 180,000 doctors.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Pakistan has approximately 14,000 health institutions in the country including 1000 hospitals, 105,000 hospital beds, 4,800 dispensaries, 5,500 basic health units, 900 mother and childcare centers and 600 rural health centers.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It is noteworthy that Pakistan is the fourth highest source of international medical graduate doctors in the United States.</a:t>
            </a:r>
          </a:p>
          <a:p>
            <a:endParaRPr lang="en-US" sz="2400" dirty="0"/>
          </a:p>
        </p:txBody>
      </p:sp>
      <p:sp>
        <p:nvSpPr>
          <p:cNvPr id="4" name="Footer Placeholder 3">
            <a:extLst>
              <a:ext uri="{FF2B5EF4-FFF2-40B4-BE49-F238E27FC236}">
                <a16:creationId xmlns:a16="http://schemas.microsoft.com/office/drawing/2014/main" id="{28AEBE16-9711-4D16-9F8F-80F34686D504}"/>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334513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948D-97E8-4E90-A421-7430926967F6}"/>
              </a:ext>
            </a:extLst>
          </p:cNvPr>
          <p:cNvSpPr>
            <a:spLocks noGrp="1"/>
          </p:cNvSpPr>
          <p:nvPr>
            <p:ph type="title"/>
          </p:nvPr>
        </p:nvSpPr>
        <p:spPr/>
        <p:txBody>
          <a:bodyPr/>
          <a:lstStyle/>
          <a:p>
            <a:r>
              <a:rPr lang="en-US" dirty="0"/>
              <a:t>Pakistan Telecommunication Authority: Mobile Users</a:t>
            </a:r>
          </a:p>
        </p:txBody>
      </p:sp>
      <p:pic>
        <p:nvPicPr>
          <p:cNvPr id="3" name="Picture 2">
            <a:extLst>
              <a:ext uri="{FF2B5EF4-FFF2-40B4-BE49-F238E27FC236}">
                <a16:creationId xmlns:a16="http://schemas.microsoft.com/office/drawing/2014/main" id="{2CAA5771-8485-483D-9C4C-35E2CFFE3C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2386361"/>
            <a:ext cx="12192000" cy="4471639"/>
          </a:xfrm>
          <a:prstGeom prst="rect">
            <a:avLst/>
          </a:prstGeom>
          <a:noFill/>
          <a:ln>
            <a:noFill/>
          </a:ln>
        </p:spPr>
      </p:pic>
      <p:sp>
        <p:nvSpPr>
          <p:cNvPr id="4" name="Footer Placeholder 3">
            <a:extLst>
              <a:ext uri="{FF2B5EF4-FFF2-40B4-BE49-F238E27FC236}">
                <a16:creationId xmlns:a16="http://schemas.microsoft.com/office/drawing/2014/main" id="{98D61084-4CF7-465A-9AD7-31DB9E720DB3}"/>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366676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4" name="Freeform: Shape 13">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a:extLst>
              <a:ext uri="{FF2B5EF4-FFF2-40B4-BE49-F238E27FC236}">
                <a16:creationId xmlns:a16="http://schemas.microsoft.com/office/drawing/2014/main" id="{B8250F1D-F08D-44C9-995F-6C1A62D70FAE}"/>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Covid-19 Pakistan Statistics</a:t>
            </a:r>
          </a:p>
        </p:txBody>
      </p:sp>
      <p:sp>
        <p:nvSpPr>
          <p:cNvPr id="2" name="Footer Placeholder 1">
            <a:extLst>
              <a:ext uri="{FF2B5EF4-FFF2-40B4-BE49-F238E27FC236}">
                <a16:creationId xmlns:a16="http://schemas.microsoft.com/office/drawing/2014/main" id="{41010F6C-FA4B-4E79-928D-8C40A557B721}"/>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427671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3" name="Rectangle 12">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B73EF97-1EBB-408A-92B3-298A888E5E49}"/>
              </a:ext>
            </a:extLst>
          </p:cNvPr>
          <p:cNvPicPr>
            <a:picLocks noChangeAspect="1"/>
          </p:cNvPicPr>
          <p:nvPr/>
        </p:nvPicPr>
        <p:blipFill rotWithShape="1">
          <a:blip r:embed="rId2"/>
          <a:srcRect l="1180" r="2597" b="-1"/>
          <a:stretch/>
        </p:blipFill>
        <p:spPr>
          <a:xfrm>
            <a:off x="838200" y="704765"/>
            <a:ext cx="10628376" cy="5440003"/>
          </a:xfrm>
          <a:prstGeom prst="rect">
            <a:avLst/>
          </a:prstGeom>
        </p:spPr>
      </p:pic>
      <p:sp>
        <p:nvSpPr>
          <p:cNvPr id="2" name="Footer Placeholder 1">
            <a:extLst>
              <a:ext uri="{FF2B5EF4-FFF2-40B4-BE49-F238E27FC236}">
                <a16:creationId xmlns:a16="http://schemas.microsoft.com/office/drawing/2014/main" id="{0AD33326-5B09-433C-AE78-2F6A5689EF98}"/>
              </a:ext>
            </a:extLst>
          </p:cNvPr>
          <p:cNvSpPr>
            <a:spLocks noGrp="1"/>
          </p:cNvSpPr>
          <p:nvPr>
            <p:ph type="ftr" sz="quarter" idx="11"/>
          </p:nvPr>
        </p:nvSpPr>
        <p:spPr/>
        <p:txBody>
          <a:bodyPr/>
          <a:lstStyle/>
          <a:p>
            <a:r>
              <a:rPr lang="en-US"/>
              <a:t>4th Shiraz International Congress on Mobile Health</a:t>
            </a:r>
          </a:p>
        </p:txBody>
      </p:sp>
    </p:spTree>
    <p:extLst>
      <p:ext uri="{BB962C8B-B14F-4D97-AF65-F5344CB8AC3E}">
        <p14:creationId xmlns:p14="http://schemas.microsoft.com/office/powerpoint/2010/main" val="1429637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1051</Words>
  <Application>Microsoft Office PowerPoint</Application>
  <PresentationFormat>Widescreen</PresentationFormat>
  <Paragraphs>119</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Abadi</vt:lpstr>
      <vt:lpstr>Arial</vt:lpstr>
      <vt:lpstr>Calibri</vt:lpstr>
      <vt:lpstr>Calibri Light</vt:lpstr>
      <vt:lpstr>inherit</vt:lpstr>
      <vt:lpstr>quicksand</vt:lpstr>
      <vt:lpstr>rufina</vt:lpstr>
      <vt:lpstr>Times New Roman</vt:lpstr>
      <vt:lpstr>Office Theme</vt:lpstr>
      <vt:lpstr>Lessons learned in Pakistan: mhealth and Covid-19</vt:lpstr>
      <vt:lpstr>Agenda</vt:lpstr>
      <vt:lpstr>PowerPoint Presentation</vt:lpstr>
      <vt:lpstr>Pakistan Demographic and Health Sector  Data</vt:lpstr>
      <vt:lpstr>Health Sector of Pakistan</vt:lpstr>
      <vt:lpstr>Continue..</vt:lpstr>
      <vt:lpstr>Pakistan Telecommunication Authority: Mobile Users</vt:lpstr>
      <vt:lpstr>Covid-19 Pakistan Statistics</vt:lpstr>
      <vt:lpstr>PowerPoint Presentation</vt:lpstr>
      <vt:lpstr>Daily Change : New Cases</vt:lpstr>
      <vt:lpstr>Covod-19 Graphic Representation  (1)</vt:lpstr>
      <vt:lpstr>Covod-19 Graphic Representation  (2)</vt:lpstr>
      <vt:lpstr>PowerPoint Presentation</vt:lpstr>
      <vt:lpstr>PowerPoint Presentation</vt:lpstr>
      <vt:lpstr>mhealth Applications in Covid-19</vt:lpstr>
      <vt:lpstr>COVID-19 Gov PK (Official Mobile Application) </vt:lpstr>
      <vt:lpstr>CoronaCheck</vt:lpstr>
      <vt:lpstr>https://www.dothealth.ca/ </vt:lpstr>
      <vt:lpstr>PowerPoint Presentation</vt:lpstr>
      <vt:lpstr>Telehealth for Coronavirus (COVID-19) Liaquat National Hospital Karachi </vt:lpstr>
      <vt:lpstr>Lesson Learned (Barriers, Opportunities and Way forward)</vt:lpstr>
      <vt:lpstr>Lessons Learned</vt:lpstr>
      <vt:lpstr>Health IT: The best solution </vt:lpstr>
      <vt:lpstr>Barriers in implementing the mhealth and ehealth applications: </vt:lpstr>
      <vt:lpstr>Way Forward: Recommendations</vt:lpstr>
      <vt:lpstr>References</vt:lpstr>
      <vt:lpstr>متشکرم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G2</dc:creator>
  <cp:lastModifiedBy>G2</cp:lastModifiedBy>
  <cp:revision>29</cp:revision>
  <dcterms:created xsi:type="dcterms:W3CDTF">2021-02-09T02:54:14Z</dcterms:created>
  <dcterms:modified xsi:type="dcterms:W3CDTF">2021-02-10T05:07:39Z</dcterms:modified>
</cp:coreProperties>
</file>